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Roboto" panose="02000000000000000000" pitchFamily="2" charset="0"/>
      <p:regular r:id="rId11"/>
      <p:bold r:id="rId12"/>
    </p:embeddedFont>
    <p:embeddedFont>
      <p:font typeface="Roboto Bold" panose="02000000000000000000" charset="0"/>
      <p:regular r:id="rId13"/>
    </p:embeddedFont>
    <p:embeddedFont>
      <p:font typeface="Roboto Condensed" panose="02000000000000000000" pitchFamily="2" charset="0"/>
      <p:regular r:id="rId14"/>
    </p:embeddedFont>
    <p:embeddedFont>
      <p:font typeface="Roboto Slab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3656" autoAdjust="0"/>
  </p:normalViewPr>
  <p:slideViewPr>
    <p:cSldViewPr>
      <p:cViewPr>
        <p:scale>
          <a:sx n="50" d="100"/>
          <a:sy n="50" d="100"/>
        </p:scale>
        <p:origin x="353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D83A1-F3D9-4B5F-A286-B5B1D6D78931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4A95C-AD8F-4816-B286-C5F3FBE6CF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Thank</a:t>
            </a:r>
            <a:r>
              <a:rPr lang="pt-BR" dirty="0"/>
              <a:t> u </a:t>
            </a:r>
            <a:r>
              <a:rPr lang="pt-BR" dirty="0" err="1"/>
              <a:t>all</a:t>
            </a:r>
            <a:r>
              <a:rPr lang="pt-BR" dirty="0"/>
              <a:t> for </a:t>
            </a:r>
            <a:r>
              <a:rPr lang="pt-BR" dirty="0" err="1"/>
              <a:t>coming</a:t>
            </a:r>
            <a:r>
              <a:rPr lang="pt-BR" dirty="0"/>
              <a:t>...</a:t>
            </a:r>
            <a:br>
              <a:rPr lang="pt-BR" dirty="0"/>
            </a:br>
            <a:r>
              <a:rPr lang="pt-BR" dirty="0" err="1"/>
              <a:t>Welcome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Building </a:t>
            </a:r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Refactoring</a:t>
            </a:r>
            <a:r>
              <a:rPr lang="pt-BR" dirty="0"/>
              <a:t> tool for Power Apps </a:t>
            </a:r>
            <a:r>
              <a:rPr lang="pt-BR" dirty="0" err="1"/>
              <a:t>with</a:t>
            </a:r>
            <a:r>
              <a:rPr lang="pt-BR" dirty="0"/>
              <a:t> YAML, </a:t>
            </a:r>
            <a:r>
              <a:rPr lang="pt-BR" dirty="0" err="1"/>
              <a:t>VSCode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Python Script</a:t>
            </a:r>
            <a:br>
              <a:rPr lang="pt-BR" dirty="0"/>
            </a:b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agenda...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6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[Ler Slide]</a:t>
            </a:r>
            <a:br>
              <a:rPr lang="en-US" dirty="0"/>
            </a:br>
            <a:r>
              <a:rPr lang="en-US" dirty="0"/>
              <a:t>So, ye, who Am I: My name is Jean Paul Dosher. Before I got into tech, I spent over 13 years working as an electrical engineer in the automotive industry, specifically in high-precision machining. </a:t>
            </a:r>
            <a:br>
              <a:rPr lang="en-US" dirty="0"/>
            </a:br>
            <a:r>
              <a:rPr lang="en-US" dirty="0"/>
              <a:t>Now, I’m a Power Platform Developer at </a:t>
            </a:r>
            <a:r>
              <a:rPr lang="en-US" dirty="0" err="1"/>
              <a:t>Nexer</a:t>
            </a:r>
            <a:r>
              <a:rPr lang="en-US" dirty="0"/>
              <a:t> EA Brazil.</a:t>
            </a:r>
            <a:br>
              <a:rPr lang="en-US" dirty="0"/>
            </a:br>
            <a:r>
              <a:rPr lang="en-US" dirty="0"/>
              <a:t>Also dad of teenager and 10 cats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got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a “</a:t>
            </a:r>
            <a:r>
              <a:rPr lang="pt-BR" dirty="0" err="1"/>
              <a:t>legacy</a:t>
            </a:r>
            <a:r>
              <a:rPr lang="pt-BR" dirty="0"/>
              <a:t>” Power App System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maturity</a:t>
            </a:r>
            <a:r>
              <a:rPr lang="pt-BR" dirty="0"/>
              <a:t>, Where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developers</a:t>
            </a:r>
            <a:r>
              <a:rPr lang="pt-BR" dirty="0"/>
              <a:t> </a:t>
            </a:r>
            <a:r>
              <a:rPr lang="pt-BR" dirty="0" err="1"/>
              <a:t>replyed</a:t>
            </a:r>
            <a:r>
              <a:rPr lang="pt-BR" dirty="0"/>
              <a:t> </a:t>
            </a:r>
            <a:r>
              <a:rPr lang="pt-BR" dirty="0" err="1"/>
              <a:t>controls</a:t>
            </a:r>
            <a:r>
              <a:rPr lang="pt-BR" dirty="0"/>
              <a:t> like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tomorrow</a:t>
            </a:r>
            <a:r>
              <a:rPr lang="pt-BR" dirty="0"/>
              <a:t>....</a:t>
            </a:r>
            <a:br>
              <a:rPr lang="pt-BR" dirty="0"/>
            </a:br>
            <a:r>
              <a:rPr lang="pt-BR" dirty="0"/>
              <a:t>Some </a:t>
            </a:r>
            <a:r>
              <a:rPr lang="pt-BR" dirty="0" err="1"/>
              <a:t>controls</a:t>
            </a:r>
            <a:r>
              <a:rPr lang="pt-BR" dirty="0"/>
              <a:t> </a:t>
            </a:r>
            <a:r>
              <a:rPr lang="pt-BR" dirty="0" err="1"/>
              <a:t>got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hundred</a:t>
            </a:r>
            <a:r>
              <a:rPr lang="pt-BR" dirty="0"/>
              <a:t> times....</a:t>
            </a:r>
            <a:br>
              <a:rPr lang="pt-BR" dirty="0"/>
            </a:br>
            <a:r>
              <a:rPr lang="pt-BR" dirty="0" err="1"/>
              <a:t>Well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deffinetly</a:t>
            </a:r>
            <a:r>
              <a:rPr lang="pt-BR" dirty="0"/>
              <a:t> </a:t>
            </a:r>
            <a:r>
              <a:rPr lang="pt-BR" dirty="0" err="1"/>
              <a:t>wanted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rebuild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app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scratch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due</a:t>
            </a:r>
            <a:r>
              <a:rPr lang="pt-BR" dirty="0"/>
              <a:t> time </a:t>
            </a:r>
            <a:r>
              <a:rPr lang="pt-BR" dirty="0" err="1"/>
              <a:t>consumption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some Project </a:t>
            </a:r>
            <a:r>
              <a:rPr lang="pt-BR" dirty="0" err="1"/>
              <a:t>aspects</a:t>
            </a:r>
            <a:endParaRPr lang="pt-BR" dirty="0"/>
          </a:p>
          <a:p>
            <a:r>
              <a:rPr lang="pt-BR" dirty="0" err="1"/>
              <a:t>But</a:t>
            </a:r>
            <a:r>
              <a:rPr lang="pt-BR" dirty="0"/>
              <a:t>, </a:t>
            </a:r>
            <a:r>
              <a:rPr lang="pt-BR" dirty="0" err="1"/>
              <a:t>how</a:t>
            </a:r>
            <a:r>
              <a:rPr lang="pt-BR" dirty="0"/>
              <a:t> do </a:t>
            </a:r>
            <a:r>
              <a:rPr lang="pt-BR" dirty="0" err="1"/>
              <a:t>we</a:t>
            </a:r>
            <a:r>
              <a:rPr lang="pt-BR" dirty="0"/>
              <a:t> quote </a:t>
            </a:r>
            <a:r>
              <a:rPr lang="pt-BR" dirty="0" err="1"/>
              <a:t>on</a:t>
            </a:r>
            <a:r>
              <a:rPr lang="pt-BR" dirty="0"/>
              <a:t> quote “Discover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legacy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APP” ? [</a:t>
            </a:r>
            <a:r>
              <a:rPr lang="pt-BR" dirty="0" err="1"/>
              <a:t>next</a:t>
            </a:r>
            <a:r>
              <a:rPr lang="pt-BR" dirty="0"/>
              <a:t> slide]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7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Where YAML </a:t>
            </a:r>
            <a:r>
              <a:rPr lang="pt-BR" dirty="0" err="1"/>
              <a:t>and</a:t>
            </a:r>
            <a:r>
              <a:rPr lang="pt-BR" dirty="0"/>
              <a:t> Power Apps </a:t>
            </a:r>
            <a:r>
              <a:rPr lang="pt-BR" dirty="0" err="1"/>
              <a:t>tooling</a:t>
            </a:r>
            <a:r>
              <a:rPr lang="pt-BR" dirty="0"/>
              <a:t> comes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save</a:t>
            </a:r>
            <a:r>
              <a:rPr lang="pt-BR" dirty="0"/>
              <a:t>!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 err="1"/>
              <a:t>So</a:t>
            </a:r>
            <a:r>
              <a:rPr lang="pt-BR" dirty="0"/>
              <a:t>,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goal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refactored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, its </a:t>
            </a:r>
            <a:r>
              <a:rPr lang="pt-BR" dirty="0" err="1"/>
              <a:t>based</a:t>
            </a:r>
            <a:r>
              <a:rPr lang="pt-BR" dirty="0"/>
              <a:t> in Mathew </a:t>
            </a:r>
            <a:r>
              <a:rPr lang="pt-BR" dirty="0" err="1"/>
              <a:t>Devaney`s</a:t>
            </a:r>
            <a:r>
              <a:rPr lang="pt-BR" dirty="0"/>
              <a:t> </a:t>
            </a:r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conventions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adition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{container}.</a:t>
            </a:r>
            <a:br>
              <a:rPr lang="pt-BR" dirty="0"/>
            </a:b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guys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played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preview feature in Power Apps Studio, </a:t>
            </a:r>
            <a:r>
              <a:rPr lang="pt-BR" dirty="0" err="1"/>
              <a:t>rigth</a:t>
            </a:r>
            <a:r>
              <a:rPr lang="pt-BR" dirty="0"/>
              <a:t>? The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unpacked</a:t>
            </a:r>
            <a:r>
              <a:rPr lang="pt-BR" dirty="0"/>
              <a:t> MSAPP, </a:t>
            </a:r>
            <a:r>
              <a:rPr lang="pt-BR" dirty="0" err="1"/>
              <a:t>it’s</a:t>
            </a:r>
            <a:r>
              <a:rPr lang="pt-BR" dirty="0"/>
              <a:t> a bit </a:t>
            </a:r>
            <a:r>
              <a:rPr lang="pt-BR" dirty="0" err="1"/>
              <a:t>diferent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 </a:t>
            </a:r>
            <a:r>
              <a:rPr lang="pt-BR" dirty="0" err="1"/>
              <a:t>code</a:t>
            </a:r>
            <a:r>
              <a:rPr lang="pt-BR" dirty="0"/>
              <a:t> preview, </a:t>
            </a:r>
            <a:r>
              <a:rPr lang="pt-BR" dirty="0" err="1"/>
              <a:t>you`ll</a:t>
            </a:r>
            <a:r>
              <a:rPr lang="pt-BR" dirty="0"/>
              <a:t> </a:t>
            </a:r>
            <a:r>
              <a:rPr lang="pt-BR" dirty="0" err="1"/>
              <a:t>see</a:t>
            </a:r>
            <a:r>
              <a:rPr lang="pt-BR" dirty="0"/>
              <a:t> it later in </a:t>
            </a:r>
            <a:r>
              <a:rPr lang="pt-BR" dirty="0" err="1"/>
              <a:t>details</a:t>
            </a:r>
            <a:r>
              <a:rPr lang="pt-BR" dirty="0"/>
              <a:t>. </a:t>
            </a:r>
            <a:r>
              <a:rPr lang="pt-BR" dirty="0" err="1"/>
              <a:t>But</a:t>
            </a:r>
            <a:r>
              <a:rPr lang="pt-BR" dirty="0"/>
              <a:t>, </a:t>
            </a:r>
            <a:r>
              <a:rPr lang="pt-BR" dirty="0" err="1"/>
              <a:t>long</a:t>
            </a:r>
            <a:r>
              <a:rPr lang="pt-BR" dirty="0"/>
              <a:t> story short, </a:t>
            </a:r>
            <a:r>
              <a:rPr lang="pt-BR" dirty="0" err="1"/>
              <a:t>we’ve</a:t>
            </a:r>
            <a:r>
              <a:rPr lang="pt-BR" dirty="0"/>
              <a:t> a bit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schemma</a:t>
            </a:r>
            <a:r>
              <a:rPr lang="pt-BR" dirty="0"/>
              <a:t>.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So</a:t>
            </a:r>
            <a:r>
              <a:rPr lang="pt-BR" dirty="0"/>
              <a:t>, YAML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great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allows</a:t>
            </a:r>
            <a:r>
              <a:rPr lang="pt-BR" dirty="0"/>
              <a:t> </a:t>
            </a:r>
            <a:r>
              <a:rPr lang="pt-BR" dirty="0" err="1"/>
              <a:t>us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(like </a:t>
            </a:r>
            <a:r>
              <a:rPr lang="pt-BR" dirty="0" err="1"/>
              <a:t>the</a:t>
            </a:r>
            <a:r>
              <a:rPr lang="pt-BR" dirty="0"/>
              <a:t> “As”,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indentation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proprieties</a:t>
            </a:r>
            <a:r>
              <a:rPr lang="pt-BR" dirty="0"/>
              <a:t> </a:t>
            </a:r>
            <a:r>
              <a:rPr lang="pt-BR" dirty="0" err="1"/>
              <a:t>inside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it),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ideia </a:t>
            </a:r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for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... </a:t>
            </a:r>
            <a:r>
              <a:rPr lang="pt-BR" dirty="0" err="1"/>
              <a:t>We’ll</a:t>
            </a:r>
            <a:r>
              <a:rPr lang="pt-BR" dirty="0"/>
              <a:t> </a:t>
            </a:r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, </a:t>
            </a:r>
            <a:r>
              <a:rPr lang="pt-BR" dirty="0" err="1"/>
              <a:t>hold</a:t>
            </a:r>
            <a:r>
              <a:rPr lang="pt-BR" dirty="0"/>
              <a:t> </a:t>
            </a:r>
            <a:r>
              <a:rPr lang="pt-BR" dirty="0" err="1"/>
              <a:t>on</a:t>
            </a:r>
            <a:br>
              <a:rPr lang="pt-BR" dirty="0"/>
            </a:b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4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</a:t>
            </a:r>
            <a:r>
              <a:rPr lang="pt-BR" dirty="0" err="1"/>
              <a:t>tooling</a:t>
            </a:r>
            <a:r>
              <a:rPr lang="pt-BR" dirty="0"/>
              <a:t> </a:t>
            </a:r>
            <a:r>
              <a:rPr lang="pt-BR" dirty="0" err="1"/>
              <a:t>i’ve</a:t>
            </a:r>
            <a:r>
              <a:rPr lang="pt-BR" dirty="0"/>
              <a:t> </a:t>
            </a:r>
            <a:r>
              <a:rPr lang="pt-BR" dirty="0" err="1"/>
              <a:t>essentially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Power Platform tools,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Power Apps-</a:t>
            </a:r>
            <a:r>
              <a:rPr lang="pt-BR" dirty="0" err="1"/>
              <a:t>tooling</a:t>
            </a:r>
            <a:r>
              <a:rPr lang="pt-BR" dirty="0"/>
              <a:t> (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inside</a:t>
            </a:r>
            <a:r>
              <a:rPr lang="pt-BR" dirty="0"/>
              <a:t> Power Platform </a:t>
            </a:r>
            <a:r>
              <a:rPr lang="pt-BR" dirty="0" err="1"/>
              <a:t>extension</a:t>
            </a:r>
            <a:r>
              <a:rPr lang="pt-BR" dirty="0"/>
              <a:t>)....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python</a:t>
            </a:r>
            <a:r>
              <a:rPr lang="pt-BR" dirty="0"/>
              <a:t> script:</a:t>
            </a:r>
            <a:br>
              <a:rPr lang="pt-BR" dirty="0"/>
            </a:br>
            <a:r>
              <a:rPr lang="pt-BR" dirty="0" err="1"/>
              <a:t>I’ve</a:t>
            </a:r>
            <a:r>
              <a:rPr lang="pt-BR" dirty="0"/>
              <a:t> </a:t>
            </a:r>
            <a:r>
              <a:rPr lang="pt-BR" dirty="0" err="1"/>
              <a:t>tried</a:t>
            </a:r>
            <a:r>
              <a:rPr lang="pt-BR" dirty="0"/>
              <a:t> some YAML </a:t>
            </a:r>
            <a:r>
              <a:rPr lang="pt-BR" dirty="0" err="1"/>
              <a:t>lib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even</a:t>
            </a:r>
            <a:r>
              <a:rPr lang="pt-BR" dirty="0"/>
              <a:t> </a:t>
            </a:r>
            <a:r>
              <a:rPr lang="pt-BR" dirty="0" err="1"/>
              <a:t>LLM’s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sucess</a:t>
            </a:r>
            <a:r>
              <a:rPr lang="pt-BR" dirty="0"/>
              <a:t>...</a:t>
            </a:r>
            <a:r>
              <a:rPr lang="pt-BR" dirty="0" err="1"/>
              <a:t>So</a:t>
            </a:r>
            <a:r>
              <a:rPr lang="pt-BR" dirty="0"/>
              <a:t> i decide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keep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treat</a:t>
            </a:r>
            <a:r>
              <a:rPr lang="pt-BR" dirty="0"/>
              <a:t> YAML as </a:t>
            </a:r>
            <a:r>
              <a:rPr lang="pt-BR" dirty="0" err="1"/>
              <a:t>text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steps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refactoring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....</a:t>
            </a:r>
          </a:p>
          <a:p>
            <a:r>
              <a:rPr lang="pt-BR" dirty="0"/>
              <a:t>[OPEN THE </a:t>
            </a:r>
            <a:r>
              <a:rPr lang="pt-BR" dirty="0" err="1"/>
              <a:t>Example.fx</a:t>
            </a:r>
            <a:r>
              <a:rPr lang="pt-BR" dirty="0"/>
              <a:t> in VSCODE]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00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Well</a:t>
            </a:r>
            <a:r>
              <a:rPr lang="pt-BR" dirty="0"/>
              <a:t>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a 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I </a:t>
            </a:r>
            <a:r>
              <a:rPr lang="pt-BR" dirty="0" err="1"/>
              <a:t>had</a:t>
            </a:r>
            <a:r>
              <a:rPr lang="pt-BR" dirty="0"/>
              <a:t> –</a:t>
            </a:r>
            <a:r>
              <a:rPr lang="pt-BR" dirty="0" err="1"/>
              <a:t>but</a:t>
            </a:r>
            <a:r>
              <a:rPr lang="pt-BR" dirty="0"/>
              <a:t> it </a:t>
            </a:r>
            <a:r>
              <a:rPr lang="pt-BR" dirty="0" err="1"/>
              <a:t>can</a:t>
            </a:r>
            <a:r>
              <a:rPr lang="pt-BR" dirty="0"/>
              <a:t> envolve as </a:t>
            </a:r>
            <a:r>
              <a:rPr lang="pt-BR" dirty="0" err="1"/>
              <a:t>mucas</a:t>
            </a:r>
            <a:r>
              <a:rPr lang="pt-BR" dirty="0"/>
              <a:t> as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imagination</a:t>
            </a:r>
            <a:r>
              <a:rPr lang="pt-BR" dirty="0"/>
              <a:t> </a:t>
            </a:r>
            <a:r>
              <a:rPr lang="pt-BR" dirty="0" err="1"/>
              <a:t>allows</a:t>
            </a:r>
            <a:r>
              <a:rPr lang="pt-BR" dirty="0"/>
              <a:t>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[</a:t>
            </a:r>
            <a:r>
              <a:rPr lang="pt-BR" dirty="0" err="1"/>
              <a:t>read</a:t>
            </a:r>
            <a:r>
              <a:rPr lang="pt-BR" dirty="0"/>
              <a:t>]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carrefull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CLI pack/</a:t>
            </a:r>
            <a:r>
              <a:rPr lang="pt-BR" dirty="0" err="1"/>
              <a:t>unpack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in Preview </a:t>
            </a:r>
            <a:r>
              <a:rPr lang="pt-BR" dirty="0" err="1"/>
              <a:t>and</a:t>
            </a:r>
            <a:r>
              <a:rPr lang="pt-BR" dirty="0"/>
              <a:t> YAML </a:t>
            </a:r>
            <a:r>
              <a:rPr lang="pt-BR" dirty="0" err="1"/>
              <a:t>Schemas</a:t>
            </a:r>
            <a:r>
              <a:rPr lang="pt-BR" dirty="0"/>
              <a:t>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change</a:t>
            </a:r>
            <a:endParaRPr lang="pt-BR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4A95C-AD8F-4816-B286-C5F3FBE6CF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.pn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2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35.svg"/><Relationship Id="rId10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1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sv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.svg"/><Relationship Id="rId10" Type="http://schemas.openxmlformats.org/officeDocument/2006/relationships/image" Target="../media/image58.sv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61766" y="-666750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230248" y="1855207"/>
            <a:ext cx="8376728" cy="5141217"/>
          </a:xfrm>
          <a:custGeom>
            <a:avLst/>
            <a:gdLst/>
            <a:ahLst/>
            <a:cxnLst/>
            <a:rect l="l" t="t" r="r" b="b"/>
            <a:pathLst>
              <a:path w="8376728" h="5141217">
                <a:moveTo>
                  <a:pt x="0" y="0"/>
                </a:moveTo>
                <a:lnTo>
                  <a:pt x="8376728" y="0"/>
                </a:lnTo>
                <a:lnTo>
                  <a:pt x="8376728" y="5141217"/>
                </a:lnTo>
                <a:lnTo>
                  <a:pt x="0" y="5141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57351" y="2598740"/>
            <a:ext cx="7420871" cy="3359566"/>
            <a:chOff x="0" y="0"/>
            <a:chExt cx="1942453" cy="8793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42453" cy="879385"/>
            </a:xfrm>
            <a:custGeom>
              <a:avLst/>
              <a:gdLst/>
              <a:ahLst/>
              <a:cxnLst/>
              <a:rect l="l" t="t" r="r" b="b"/>
              <a:pathLst>
                <a:path w="1942453" h="879385">
                  <a:moveTo>
                    <a:pt x="15649" y="0"/>
                  </a:moveTo>
                  <a:lnTo>
                    <a:pt x="1926804" y="0"/>
                  </a:lnTo>
                  <a:cubicBezTo>
                    <a:pt x="1935446" y="0"/>
                    <a:pt x="1942453" y="7006"/>
                    <a:pt x="1942453" y="15649"/>
                  </a:cubicBezTo>
                  <a:lnTo>
                    <a:pt x="1942453" y="863736"/>
                  </a:lnTo>
                  <a:cubicBezTo>
                    <a:pt x="1942453" y="872378"/>
                    <a:pt x="1935446" y="879385"/>
                    <a:pt x="1926804" y="879385"/>
                  </a:cubicBezTo>
                  <a:lnTo>
                    <a:pt x="15649" y="879385"/>
                  </a:lnTo>
                  <a:cubicBezTo>
                    <a:pt x="7006" y="879385"/>
                    <a:pt x="0" y="872378"/>
                    <a:pt x="0" y="863736"/>
                  </a:cubicBezTo>
                  <a:lnTo>
                    <a:pt x="0" y="15649"/>
                  </a:lnTo>
                  <a:cubicBezTo>
                    <a:pt x="0" y="7006"/>
                    <a:pt x="7006" y="0"/>
                    <a:pt x="156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942453" cy="860334"/>
            </a:xfrm>
            <a:prstGeom prst="rect">
              <a:avLst/>
            </a:prstGeom>
          </p:spPr>
          <p:txBody>
            <a:bodyPr lIns="115007" tIns="115007" rIns="115007" bIns="115007" rtlCol="0" anchor="t"/>
            <a:lstStyle/>
            <a:p>
              <a:pPr algn="just">
                <a:lnSpc>
                  <a:spcPts val="4040"/>
                </a:lnSpc>
              </a:pPr>
              <a:r>
                <a:rPr lang="en-US" sz="3639" dirty="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Building Naming Refactoring</a:t>
              </a:r>
            </a:p>
            <a:p>
              <a:pPr algn="just">
                <a:lnSpc>
                  <a:spcPts val="4040"/>
                </a:lnSpc>
              </a:pPr>
              <a:r>
                <a:rPr lang="en-US" sz="3639" dirty="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tool for Power Apps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3133" y="5225678"/>
            <a:ext cx="1520680" cy="631675"/>
            <a:chOff x="0" y="0"/>
            <a:chExt cx="400508" cy="1663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30547" y="0"/>
                  </a:moveTo>
                  <a:lnTo>
                    <a:pt x="369962" y="0"/>
                  </a:lnTo>
                  <a:cubicBezTo>
                    <a:pt x="378063" y="0"/>
                    <a:pt x="385833" y="3218"/>
                    <a:pt x="391561" y="8947"/>
                  </a:cubicBezTo>
                  <a:cubicBezTo>
                    <a:pt x="397290" y="14675"/>
                    <a:pt x="400508" y="22445"/>
                    <a:pt x="400508" y="30547"/>
                  </a:cubicBezTo>
                  <a:lnTo>
                    <a:pt x="400508" y="135821"/>
                  </a:lnTo>
                  <a:cubicBezTo>
                    <a:pt x="400508" y="143922"/>
                    <a:pt x="397290" y="151692"/>
                    <a:pt x="391561" y="157420"/>
                  </a:cubicBezTo>
                  <a:cubicBezTo>
                    <a:pt x="385833" y="163149"/>
                    <a:pt x="378063" y="166367"/>
                    <a:pt x="369962" y="166367"/>
                  </a:cubicBezTo>
                  <a:lnTo>
                    <a:pt x="30547" y="166367"/>
                  </a:lnTo>
                  <a:cubicBezTo>
                    <a:pt x="13676" y="166367"/>
                    <a:pt x="0" y="152691"/>
                    <a:pt x="0" y="135821"/>
                  </a:cubicBezTo>
                  <a:lnTo>
                    <a:pt x="0" y="30547"/>
                  </a:lnTo>
                  <a:cubicBezTo>
                    <a:pt x="0" y="13676"/>
                    <a:pt x="13676" y="0"/>
                    <a:pt x="30547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98007" y="5348381"/>
            <a:ext cx="409269" cy="403634"/>
          </a:xfrm>
          <a:custGeom>
            <a:avLst/>
            <a:gdLst/>
            <a:ahLst/>
            <a:cxnLst/>
            <a:rect l="l" t="t" r="r" b="b"/>
            <a:pathLst>
              <a:path w="409269" h="403634">
                <a:moveTo>
                  <a:pt x="0" y="0"/>
                </a:moveTo>
                <a:lnTo>
                  <a:pt x="409269" y="0"/>
                </a:lnTo>
                <a:lnTo>
                  <a:pt x="409269" y="403634"/>
                </a:lnTo>
                <a:lnTo>
                  <a:pt x="0" y="40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000821" y="5202904"/>
            <a:ext cx="1520680" cy="631675"/>
            <a:chOff x="0" y="0"/>
            <a:chExt cx="400508" cy="1663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30547" y="0"/>
                  </a:moveTo>
                  <a:lnTo>
                    <a:pt x="369962" y="0"/>
                  </a:lnTo>
                  <a:cubicBezTo>
                    <a:pt x="378063" y="0"/>
                    <a:pt x="385833" y="3218"/>
                    <a:pt x="391561" y="8947"/>
                  </a:cubicBezTo>
                  <a:cubicBezTo>
                    <a:pt x="397290" y="14675"/>
                    <a:pt x="400508" y="22445"/>
                    <a:pt x="400508" y="30547"/>
                  </a:cubicBezTo>
                  <a:lnTo>
                    <a:pt x="400508" y="135821"/>
                  </a:lnTo>
                  <a:cubicBezTo>
                    <a:pt x="400508" y="143922"/>
                    <a:pt x="397290" y="151692"/>
                    <a:pt x="391561" y="157420"/>
                  </a:cubicBezTo>
                  <a:cubicBezTo>
                    <a:pt x="385833" y="163149"/>
                    <a:pt x="378063" y="166367"/>
                    <a:pt x="369962" y="166367"/>
                  </a:cubicBezTo>
                  <a:lnTo>
                    <a:pt x="30547" y="166367"/>
                  </a:lnTo>
                  <a:cubicBezTo>
                    <a:pt x="13676" y="166367"/>
                    <a:pt x="0" y="152691"/>
                    <a:pt x="0" y="135821"/>
                  </a:cubicBezTo>
                  <a:lnTo>
                    <a:pt x="0" y="30547"/>
                  </a:lnTo>
                  <a:cubicBezTo>
                    <a:pt x="0" y="13676"/>
                    <a:pt x="13676" y="0"/>
                    <a:pt x="305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07E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7517" y="5308243"/>
            <a:ext cx="420997" cy="420997"/>
          </a:xfrm>
          <a:custGeom>
            <a:avLst/>
            <a:gdLst/>
            <a:ahLst/>
            <a:cxnLst/>
            <a:rect l="l" t="t" r="r" b="b"/>
            <a:pathLst>
              <a:path w="420997" h="420997">
                <a:moveTo>
                  <a:pt x="0" y="0"/>
                </a:moveTo>
                <a:lnTo>
                  <a:pt x="420997" y="0"/>
                </a:lnTo>
                <a:lnTo>
                  <a:pt x="420997" y="420998"/>
                </a:lnTo>
                <a:lnTo>
                  <a:pt x="0" y="42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394575" y="1599113"/>
            <a:ext cx="1021186" cy="1027608"/>
          </a:xfrm>
          <a:custGeom>
            <a:avLst/>
            <a:gdLst/>
            <a:ahLst/>
            <a:cxnLst/>
            <a:rect l="l" t="t" r="r" b="b"/>
            <a:pathLst>
              <a:path w="1021186" h="1027608">
                <a:moveTo>
                  <a:pt x="0" y="0"/>
                </a:moveTo>
                <a:lnTo>
                  <a:pt x="1021186" y="0"/>
                </a:lnTo>
                <a:lnTo>
                  <a:pt x="1021186" y="1027608"/>
                </a:lnTo>
                <a:lnTo>
                  <a:pt x="0" y="1027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934699" y="5752015"/>
            <a:ext cx="567577" cy="739515"/>
          </a:xfrm>
          <a:custGeom>
            <a:avLst/>
            <a:gdLst/>
            <a:ahLst/>
            <a:cxnLst/>
            <a:rect l="l" t="t" r="r" b="b"/>
            <a:pathLst>
              <a:path w="567577" h="739515">
                <a:moveTo>
                  <a:pt x="0" y="0"/>
                </a:moveTo>
                <a:lnTo>
                  <a:pt x="567578" y="0"/>
                </a:lnTo>
                <a:lnTo>
                  <a:pt x="567578" y="739514"/>
                </a:lnTo>
                <a:lnTo>
                  <a:pt x="0" y="739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3117836">
            <a:off x="999263" y="1069844"/>
            <a:ext cx="245671" cy="566387"/>
          </a:xfrm>
          <a:custGeom>
            <a:avLst/>
            <a:gdLst/>
            <a:ahLst/>
            <a:cxnLst/>
            <a:rect l="l" t="t" r="r" b="b"/>
            <a:pathLst>
              <a:path w="245671" h="566387">
                <a:moveTo>
                  <a:pt x="0" y="0"/>
                </a:moveTo>
                <a:lnTo>
                  <a:pt x="245670" y="0"/>
                </a:lnTo>
                <a:lnTo>
                  <a:pt x="245670" y="566388"/>
                </a:lnTo>
                <a:lnTo>
                  <a:pt x="0" y="566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740240">
            <a:off x="84983" y="-21981"/>
            <a:ext cx="440264" cy="659572"/>
          </a:xfrm>
          <a:custGeom>
            <a:avLst/>
            <a:gdLst/>
            <a:ahLst/>
            <a:cxnLst/>
            <a:rect l="l" t="t" r="r" b="b"/>
            <a:pathLst>
              <a:path w="440264" h="659572">
                <a:moveTo>
                  <a:pt x="0" y="0"/>
                </a:moveTo>
                <a:lnTo>
                  <a:pt x="440264" y="0"/>
                </a:lnTo>
                <a:lnTo>
                  <a:pt x="440264" y="659571"/>
                </a:lnTo>
                <a:lnTo>
                  <a:pt x="0" y="659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627650">
            <a:off x="739764" y="340851"/>
            <a:ext cx="248049" cy="724230"/>
          </a:xfrm>
          <a:custGeom>
            <a:avLst/>
            <a:gdLst/>
            <a:ahLst/>
            <a:cxnLst/>
            <a:rect l="l" t="t" r="r" b="b"/>
            <a:pathLst>
              <a:path w="248049" h="724230">
                <a:moveTo>
                  <a:pt x="0" y="0"/>
                </a:moveTo>
                <a:lnTo>
                  <a:pt x="248049" y="0"/>
                </a:lnTo>
                <a:lnTo>
                  <a:pt x="248049" y="724230"/>
                </a:lnTo>
                <a:lnTo>
                  <a:pt x="0" y="724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3561821">
            <a:off x="1583295" y="1052400"/>
            <a:ext cx="217593" cy="501656"/>
          </a:xfrm>
          <a:custGeom>
            <a:avLst/>
            <a:gdLst/>
            <a:ahLst/>
            <a:cxnLst/>
            <a:rect l="l" t="t" r="r" b="b"/>
            <a:pathLst>
              <a:path w="217593" h="501656">
                <a:moveTo>
                  <a:pt x="0" y="0"/>
                </a:moveTo>
                <a:lnTo>
                  <a:pt x="217594" y="0"/>
                </a:lnTo>
                <a:lnTo>
                  <a:pt x="217594" y="501655"/>
                </a:lnTo>
                <a:lnTo>
                  <a:pt x="0" y="501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2700000">
            <a:off x="2081059" y="1017146"/>
            <a:ext cx="381919" cy="572163"/>
          </a:xfrm>
          <a:custGeom>
            <a:avLst/>
            <a:gdLst/>
            <a:ahLst/>
            <a:cxnLst/>
            <a:rect l="l" t="t" r="r" b="b"/>
            <a:pathLst>
              <a:path w="381919" h="572163">
                <a:moveTo>
                  <a:pt x="0" y="0"/>
                </a:moveTo>
                <a:lnTo>
                  <a:pt x="381919" y="0"/>
                </a:lnTo>
                <a:lnTo>
                  <a:pt x="381919" y="572163"/>
                </a:lnTo>
                <a:lnTo>
                  <a:pt x="0" y="5721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339116" y="7838344"/>
            <a:ext cx="6837320" cy="1267280"/>
          </a:xfrm>
          <a:custGeom>
            <a:avLst/>
            <a:gdLst/>
            <a:ahLst/>
            <a:cxnLst/>
            <a:rect l="l" t="t" r="r" b="b"/>
            <a:pathLst>
              <a:path w="6837320" h="1267280">
                <a:moveTo>
                  <a:pt x="0" y="0"/>
                </a:moveTo>
                <a:lnTo>
                  <a:pt x="6837320" y="0"/>
                </a:lnTo>
                <a:lnTo>
                  <a:pt x="6837320" y="1267280"/>
                </a:lnTo>
                <a:lnTo>
                  <a:pt x="0" y="12672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00" r="-98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8467093" y="7931055"/>
            <a:ext cx="6870224" cy="1174569"/>
            <a:chOff x="0" y="0"/>
            <a:chExt cx="1809442" cy="3093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09442" cy="309352"/>
            </a:xfrm>
            <a:custGeom>
              <a:avLst/>
              <a:gdLst/>
              <a:ahLst/>
              <a:cxnLst/>
              <a:rect l="l" t="t" r="r" b="b"/>
              <a:pathLst>
                <a:path w="1809442" h="309352">
                  <a:moveTo>
                    <a:pt x="11269" y="0"/>
                  </a:moveTo>
                  <a:lnTo>
                    <a:pt x="1798173" y="0"/>
                  </a:lnTo>
                  <a:cubicBezTo>
                    <a:pt x="1801162" y="0"/>
                    <a:pt x="1804028" y="1187"/>
                    <a:pt x="1806141" y="3301"/>
                  </a:cubicBezTo>
                  <a:cubicBezTo>
                    <a:pt x="1808254" y="5414"/>
                    <a:pt x="1809442" y="8280"/>
                    <a:pt x="1809442" y="11269"/>
                  </a:cubicBezTo>
                  <a:lnTo>
                    <a:pt x="1809442" y="298083"/>
                  </a:lnTo>
                  <a:cubicBezTo>
                    <a:pt x="1809442" y="304306"/>
                    <a:pt x="1804396" y="309352"/>
                    <a:pt x="1798173" y="309352"/>
                  </a:cubicBezTo>
                  <a:lnTo>
                    <a:pt x="11269" y="309352"/>
                  </a:lnTo>
                  <a:cubicBezTo>
                    <a:pt x="8280" y="309352"/>
                    <a:pt x="5414" y="308164"/>
                    <a:pt x="3301" y="306051"/>
                  </a:cubicBezTo>
                  <a:cubicBezTo>
                    <a:pt x="1187" y="303938"/>
                    <a:pt x="0" y="301071"/>
                    <a:pt x="0" y="298083"/>
                  </a:cubicBezTo>
                  <a:lnTo>
                    <a:pt x="0" y="11269"/>
                  </a:lnTo>
                  <a:cubicBezTo>
                    <a:pt x="0" y="8280"/>
                    <a:pt x="1187" y="5414"/>
                    <a:pt x="3301" y="3301"/>
                  </a:cubicBezTo>
                  <a:cubicBezTo>
                    <a:pt x="5414" y="1187"/>
                    <a:pt x="8280" y="0"/>
                    <a:pt x="11269" y="0"/>
                  </a:cubicBezTo>
                  <a:close/>
                </a:path>
              </a:pathLst>
            </a:custGeom>
            <a:solidFill>
              <a:srgbClr val="BFB5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809442" cy="356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7920346" y="6767520"/>
            <a:ext cx="1223654" cy="1250221"/>
          </a:xfrm>
          <a:custGeom>
            <a:avLst/>
            <a:gdLst/>
            <a:ahLst/>
            <a:cxnLst/>
            <a:rect l="l" t="t" r="r" b="b"/>
            <a:pathLst>
              <a:path w="1223654" h="1250221">
                <a:moveTo>
                  <a:pt x="0" y="0"/>
                </a:moveTo>
                <a:lnTo>
                  <a:pt x="1223654" y="0"/>
                </a:lnTo>
                <a:lnTo>
                  <a:pt x="1223654" y="1250221"/>
                </a:lnTo>
                <a:lnTo>
                  <a:pt x="0" y="12502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8872117" y="8246456"/>
            <a:ext cx="543767" cy="543767"/>
          </a:xfrm>
          <a:custGeom>
            <a:avLst/>
            <a:gdLst/>
            <a:ahLst/>
            <a:cxnLst/>
            <a:rect l="l" t="t" r="r" b="b"/>
            <a:pathLst>
              <a:path w="543767" h="543767">
                <a:moveTo>
                  <a:pt x="0" y="0"/>
                </a:moveTo>
                <a:lnTo>
                  <a:pt x="543766" y="0"/>
                </a:lnTo>
                <a:lnTo>
                  <a:pt x="543766" y="543767"/>
                </a:lnTo>
                <a:lnTo>
                  <a:pt x="0" y="5437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011776" y="-292425"/>
            <a:ext cx="4808216" cy="3706102"/>
          </a:xfrm>
          <a:custGeom>
            <a:avLst/>
            <a:gdLst/>
            <a:ahLst/>
            <a:cxnLst/>
            <a:rect l="l" t="t" r="r" b="b"/>
            <a:pathLst>
              <a:path w="5762112" h="4321584">
                <a:moveTo>
                  <a:pt x="0" y="0"/>
                </a:moveTo>
                <a:lnTo>
                  <a:pt x="5762112" y="0"/>
                </a:lnTo>
                <a:lnTo>
                  <a:pt x="5762112" y="4321584"/>
                </a:lnTo>
                <a:lnTo>
                  <a:pt x="0" y="43215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893001" y="5326568"/>
            <a:ext cx="650974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33174" y="5303794"/>
            <a:ext cx="772590" cy="382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907EF1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10306" y="8311646"/>
            <a:ext cx="5866130" cy="36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b="1" dirty="0">
                <a:solidFill>
                  <a:srgbClr val="907EF1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With YAML, </a:t>
            </a:r>
            <a:r>
              <a:rPr lang="en-US" sz="2099" b="1" dirty="0" err="1">
                <a:solidFill>
                  <a:srgbClr val="907EF1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VSCode</a:t>
            </a:r>
            <a:r>
              <a:rPr lang="en-US" sz="2099" b="1" dirty="0">
                <a:solidFill>
                  <a:srgbClr val="907EF1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and Python Script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C7ACD7B4-A507-74F6-C947-E0BE544757D6}"/>
              </a:ext>
            </a:extLst>
          </p:cNvPr>
          <p:cNvSpPr txBox="1"/>
          <p:nvPr/>
        </p:nvSpPr>
        <p:spPr>
          <a:xfrm>
            <a:off x="12580716" y="970414"/>
            <a:ext cx="5399909" cy="5186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">
                <a:schemeClr val="accent4">
                  <a:tint val="66000"/>
                  <a:satMod val="160000"/>
                  <a:lumMod val="84000"/>
                  <a:lumOff val="16000"/>
                </a:schemeClr>
              </a:gs>
              <a:gs pos="57000">
                <a:schemeClr val="accent4">
                  <a:lumMod val="60000"/>
                  <a:lumOff val="40000"/>
                  <a:tint val="44500"/>
                  <a:satMod val="160000"/>
                  <a:alpha val="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5007" tIns="115007" rIns="115007" bIns="115007" rtlCol="0" anchor="t"/>
          <a:lstStyle/>
          <a:p>
            <a:pPr algn="ctr">
              <a:lnSpc>
                <a:spcPts val="4040"/>
              </a:lnSpc>
            </a:pPr>
            <a:r>
              <a:rPr lang="en-US" sz="2800" b="1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br>
              <a:rPr lang="en-US" sz="2800" b="1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2800" b="1" dirty="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Our Case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Naming Convention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Tooling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</a:p>
          <a:p>
            <a:pPr algn="ctr">
              <a:lnSpc>
                <a:spcPts val="4040"/>
              </a:lnSpc>
            </a:pPr>
            <a:r>
              <a:rPr lang="en-US" sz="2800" dirty="0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Other Uses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5576A97D-9A8B-4166-E212-B233538FBF3C}"/>
              </a:ext>
            </a:extLst>
          </p:cNvPr>
          <p:cNvSpPr txBox="1"/>
          <p:nvPr/>
        </p:nvSpPr>
        <p:spPr>
          <a:xfrm>
            <a:off x="16127070" y="6156733"/>
            <a:ext cx="1761647" cy="1942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">
                <a:schemeClr val="accent4">
                  <a:tint val="66000"/>
                  <a:satMod val="160000"/>
                  <a:lumMod val="84000"/>
                  <a:lumOff val="16000"/>
                </a:schemeClr>
              </a:gs>
              <a:gs pos="54000">
                <a:schemeClr val="accent4">
                  <a:lumMod val="60000"/>
                  <a:lumOff val="40000"/>
                  <a:tint val="44500"/>
                  <a:satMod val="160000"/>
                  <a:alpha val="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5007" tIns="115007" rIns="115007" bIns="115007" rtlCol="0" anchor="t"/>
          <a:lstStyle/>
          <a:p>
            <a:pPr algn="ctr">
              <a:lnSpc>
                <a:spcPts val="4040"/>
              </a:lnSpc>
            </a:pPr>
            <a:endParaRPr lang="en-US" sz="2800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E1081BF8-74E6-8637-DEEB-E3CE66617AE6}"/>
              </a:ext>
            </a:extLst>
          </p:cNvPr>
          <p:cNvSpPr txBox="1"/>
          <p:nvPr/>
        </p:nvSpPr>
        <p:spPr>
          <a:xfrm>
            <a:off x="16355947" y="8393463"/>
            <a:ext cx="1001139" cy="10630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">
                <a:schemeClr val="accent4">
                  <a:tint val="66000"/>
                  <a:satMod val="160000"/>
                  <a:lumMod val="84000"/>
                  <a:lumOff val="16000"/>
                </a:schemeClr>
              </a:gs>
              <a:gs pos="57000">
                <a:schemeClr val="accent4">
                  <a:tint val="44500"/>
                  <a:satMod val="160000"/>
                  <a:alpha val="0"/>
                  <a:lumMod val="28000"/>
                  <a:lumOff val="72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5007" tIns="115007" rIns="115007" bIns="115007" rtlCol="0" anchor="t"/>
          <a:lstStyle/>
          <a:p>
            <a:pPr algn="ctr">
              <a:lnSpc>
                <a:spcPts val="4040"/>
              </a:lnSpc>
            </a:pPr>
            <a:endParaRPr lang="en-US" sz="2800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845F348-357E-1E9E-22FE-73D970150B15}"/>
              </a:ext>
            </a:extLst>
          </p:cNvPr>
          <p:cNvSpPr txBox="1"/>
          <p:nvPr/>
        </p:nvSpPr>
        <p:spPr>
          <a:xfrm>
            <a:off x="16127070" y="9645179"/>
            <a:ext cx="484253" cy="559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tint val="66000"/>
                  <a:satMod val="160000"/>
                  <a:lumMod val="84000"/>
                  <a:lumOff val="16000"/>
                </a:schemeClr>
              </a:gs>
              <a:gs pos="35000">
                <a:schemeClr val="accent4">
                  <a:tint val="44500"/>
                  <a:satMod val="160000"/>
                  <a:alpha val="0"/>
                  <a:lumMod val="88000"/>
                  <a:lumOff val="12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115007" tIns="115007" rIns="115007" bIns="115007" rtlCol="0" anchor="t"/>
          <a:lstStyle/>
          <a:p>
            <a:pPr algn="ctr">
              <a:lnSpc>
                <a:spcPts val="4040"/>
              </a:lnSpc>
            </a:pPr>
            <a:endParaRPr lang="en-US" sz="2800" dirty="0">
              <a:solidFill>
                <a:srgbClr val="7030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999"/>
    </mc:Choice>
    <mc:Fallback xmlns="">
      <p:transition spd="slow" advTm="57099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80678" y="-514446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91048">
            <a:off x="3701293" y="5264326"/>
            <a:ext cx="7893381" cy="5357632"/>
          </a:xfrm>
          <a:custGeom>
            <a:avLst/>
            <a:gdLst/>
            <a:ahLst/>
            <a:cxnLst/>
            <a:rect l="l" t="t" r="r" b="b"/>
            <a:pathLst>
              <a:path w="7893381" h="5357632">
                <a:moveTo>
                  <a:pt x="0" y="0"/>
                </a:moveTo>
                <a:lnTo>
                  <a:pt x="7893380" y="0"/>
                </a:lnTo>
                <a:lnTo>
                  <a:pt x="7893380" y="5357632"/>
                </a:lnTo>
                <a:lnTo>
                  <a:pt x="0" y="535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05141" y="2700862"/>
            <a:ext cx="9249317" cy="6317496"/>
          </a:xfrm>
          <a:custGeom>
            <a:avLst/>
            <a:gdLst/>
            <a:ahLst/>
            <a:cxnLst/>
            <a:rect l="l" t="t" r="r" b="b"/>
            <a:pathLst>
              <a:path w="9249317" h="6317496">
                <a:moveTo>
                  <a:pt x="0" y="0"/>
                </a:moveTo>
                <a:lnTo>
                  <a:pt x="9249317" y="0"/>
                </a:lnTo>
                <a:lnTo>
                  <a:pt x="9249317" y="6317496"/>
                </a:lnTo>
                <a:lnTo>
                  <a:pt x="0" y="6317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l="-62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41058" y="-556711"/>
            <a:ext cx="14560699" cy="8936629"/>
            <a:chOff x="0" y="0"/>
            <a:chExt cx="19414265" cy="11915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14265" cy="11915505"/>
            </a:xfrm>
            <a:custGeom>
              <a:avLst/>
              <a:gdLst/>
              <a:ahLst/>
              <a:cxnLst/>
              <a:rect l="l" t="t" r="r" b="b"/>
              <a:pathLst>
                <a:path w="19414265" h="11915505">
                  <a:moveTo>
                    <a:pt x="0" y="0"/>
                  </a:moveTo>
                  <a:lnTo>
                    <a:pt x="19414265" y="0"/>
                  </a:lnTo>
                  <a:lnTo>
                    <a:pt x="19414265" y="11915505"/>
                  </a:lnTo>
                  <a:lnTo>
                    <a:pt x="0" y="11915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715381" y="1764764"/>
              <a:ext cx="17198930" cy="7786276"/>
              <a:chOff x="0" y="0"/>
              <a:chExt cx="1942453" cy="87938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42453" cy="879385"/>
              </a:xfrm>
              <a:custGeom>
                <a:avLst/>
                <a:gdLst/>
                <a:ahLst/>
                <a:cxnLst/>
                <a:rect l="l" t="t" r="r" b="b"/>
                <a:pathLst>
                  <a:path w="1942453" h="879385">
                    <a:moveTo>
                      <a:pt x="15649" y="0"/>
                    </a:moveTo>
                    <a:lnTo>
                      <a:pt x="1926804" y="0"/>
                    </a:lnTo>
                    <a:cubicBezTo>
                      <a:pt x="1935446" y="0"/>
                      <a:pt x="1942453" y="7006"/>
                      <a:pt x="1942453" y="15649"/>
                    </a:cubicBezTo>
                    <a:lnTo>
                      <a:pt x="1942453" y="863736"/>
                    </a:lnTo>
                    <a:cubicBezTo>
                      <a:pt x="1942453" y="872378"/>
                      <a:pt x="1935446" y="879385"/>
                      <a:pt x="1926804" y="879385"/>
                    </a:cubicBezTo>
                    <a:lnTo>
                      <a:pt x="15649" y="879385"/>
                    </a:lnTo>
                    <a:cubicBezTo>
                      <a:pt x="7006" y="879385"/>
                      <a:pt x="0" y="872378"/>
                      <a:pt x="0" y="863736"/>
                    </a:cubicBezTo>
                    <a:lnTo>
                      <a:pt x="0" y="15649"/>
                    </a:lnTo>
                    <a:cubicBezTo>
                      <a:pt x="0" y="7006"/>
                      <a:pt x="7006" y="0"/>
                      <a:pt x="156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1942453" cy="860334"/>
              </a:xfrm>
              <a:prstGeom prst="rect">
                <a:avLst/>
              </a:prstGeom>
            </p:spPr>
            <p:txBody>
              <a:bodyPr lIns="115007" tIns="115007" rIns="115007" bIns="115007" rtlCol="0" anchor="t"/>
              <a:lstStyle/>
              <a:p>
                <a:pPr algn="just">
                  <a:lnSpc>
                    <a:spcPts val="4040"/>
                  </a:lnSpc>
                </a:pPr>
                <a:endParaRPr/>
              </a:p>
              <a:p>
                <a:pPr algn="just">
                  <a:lnSpc>
                    <a:spcPts val="4040"/>
                  </a:lnSpc>
                </a:pPr>
                <a:endParaRPr/>
              </a:p>
              <a:p>
                <a:pPr algn="just">
                  <a:lnSpc>
                    <a:spcPts val="4040"/>
                  </a:lnSpc>
                </a:pPr>
                <a:r>
                  <a:rPr lang="en-US" sz="3639">
                    <a:solidFill>
                      <a:srgbClr val="737373"/>
                    </a:solidFill>
                    <a:latin typeface="Roboto"/>
                    <a:ea typeface="Roboto"/>
                    <a:cs typeface="Roboto"/>
                    <a:sym typeface="Roboto"/>
                  </a:rPr>
                  <a:t>                        Jean Paul Dosher</a:t>
                </a:r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6846064" y="2196437"/>
              <a:ext cx="703973" cy="703973"/>
            </a:xfrm>
            <a:custGeom>
              <a:avLst/>
              <a:gdLst/>
              <a:ahLst/>
              <a:cxnLst/>
              <a:rect l="l" t="t" r="r" b="b"/>
              <a:pathLst>
                <a:path w="703973" h="703973">
                  <a:moveTo>
                    <a:pt x="0" y="0"/>
                  </a:moveTo>
                  <a:lnTo>
                    <a:pt x="703973" y="0"/>
                  </a:lnTo>
                  <a:lnTo>
                    <a:pt x="703973" y="703973"/>
                  </a:lnTo>
                  <a:lnTo>
                    <a:pt x="0" y="70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364781" y="4379558"/>
              <a:ext cx="2530200" cy="562969"/>
            </a:xfrm>
            <a:custGeom>
              <a:avLst/>
              <a:gdLst/>
              <a:ahLst/>
              <a:cxnLst/>
              <a:rect l="l" t="t" r="r" b="b"/>
              <a:pathLst>
                <a:path w="2530200" h="562969">
                  <a:moveTo>
                    <a:pt x="0" y="0"/>
                  </a:moveTo>
                  <a:lnTo>
                    <a:pt x="2530200" y="0"/>
                  </a:lnTo>
                  <a:lnTo>
                    <a:pt x="2530200" y="562970"/>
                  </a:lnTo>
                  <a:lnTo>
                    <a:pt x="0" y="562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2914955" y="8089853"/>
              <a:ext cx="3828460" cy="885506"/>
              <a:chOff x="0" y="0"/>
              <a:chExt cx="1027376" cy="2376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27376" cy="237627"/>
              </a:xfrm>
              <a:custGeom>
                <a:avLst/>
                <a:gdLst/>
                <a:ahLst/>
                <a:cxnLst/>
                <a:rect l="l" t="t" r="r" b="b"/>
                <a:pathLst>
                  <a:path w="1027376" h="237627">
                    <a:moveTo>
                      <a:pt x="118814" y="0"/>
                    </a:moveTo>
                    <a:lnTo>
                      <a:pt x="908562" y="0"/>
                    </a:lnTo>
                    <a:cubicBezTo>
                      <a:pt x="940074" y="0"/>
                      <a:pt x="970294" y="12518"/>
                      <a:pt x="992576" y="34800"/>
                    </a:cubicBezTo>
                    <a:cubicBezTo>
                      <a:pt x="1014858" y="57082"/>
                      <a:pt x="1027376" y="87302"/>
                      <a:pt x="1027376" y="118814"/>
                    </a:cubicBezTo>
                    <a:lnTo>
                      <a:pt x="1027376" y="118814"/>
                    </a:lnTo>
                    <a:cubicBezTo>
                      <a:pt x="1027376" y="150325"/>
                      <a:pt x="1014858" y="180546"/>
                      <a:pt x="992576" y="202828"/>
                    </a:cubicBezTo>
                    <a:cubicBezTo>
                      <a:pt x="970294" y="225110"/>
                      <a:pt x="940074" y="237627"/>
                      <a:pt x="908562" y="237627"/>
                    </a:cubicBezTo>
                    <a:lnTo>
                      <a:pt x="118814" y="237627"/>
                    </a:lnTo>
                    <a:cubicBezTo>
                      <a:pt x="87302" y="237627"/>
                      <a:pt x="57082" y="225110"/>
                      <a:pt x="34800" y="202828"/>
                    </a:cubicBezTo>
                    <a:cubicBezTo>
                      <a:pt x="12518" y="180546"/>
                      <a:pt x="0" y="150325"/>
                      <a:pt x="0" y="118814"/>
                    </a:cubicBezTo>
                    <a:lnTo>
                      <a:pt x="0" y="118814"/>
                    </a:lnTo>
                    <a:cubicBezTo>
                      <a:pt x="0" y="87302"/>
                      <a:pt x="12518" y="57082"/>
                      <a:pt x="34800" y="34800"/>
                    </a:cubicBezTo>
                    <a:cubicBezTo>
                      <a:pt x="57082" y="12518"/>
                      <a:pt x="87302" y="0"/>
                      <a:pt x="1188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737373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027376" cy="285252"/>
              </a:xfrm>
              <a:prstGeom prst="rect">
                <a:avLst/>
              </a:prstGeom>
            </p:spPr>
            <p:txBody>
              <a:bodyPr lIns="21512" tIns="21512" rIns="21512" bIns="21512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812306" y="8257193"/>
              <a:ext cx="4033758" cy="50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4"/>
                </a:lnSpc>
              </a:pPr>
              <a:r>
                <a:rPr lang="en-US" sz="2281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Go to Certifications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559410" y="4355120"/>
              <a:ext cx="4614871" cy="545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9"/>
                </a:lnSpc>
              </a:pPr>
              <a:r>
                <a:rPr lang="en-US" sz="2371">
                  <a:solidFill>
                    <a:srgbClr val="A6A6A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Power Platform developer at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68395" y="5417344"/>
              <a:ext cx="11542023" cy="2055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5" lvl="1" indent="-237487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Former electrical engineer</a:t>
              </a:r>
            </a:p>
            <a:p>
              <a:pPr marL="474975" lvl="1" indent="-237487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13 years of experience in the automotive industry (high precision machining)</a:t>
              </a:r>
            </a:p>
            <a:p>
              <a:pPr marL="474975" lvl="1" indent="-237487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Dad of a teenager and 10 cats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06497" y="1271641"/>
            <a:ext cx="2153741" cy="2182710"/>
            <a:chOff x="0" y="0"/>
            <a:chExt cx="2871655" cy="29102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1655" cy="2871655"/>
            </a:xfrm>
            <a:custGeom>
              <a:avLst/>
              <a:gdLst/>
              <a:ahLst/>
              <a:cxnLst/>
              <a:rect l="l" t="t" r="r" b="b"/>
              <a:pathLst>
                <a:path w="2871655" h="2871655">
                  <a:moveTo>
                    <a:pt x="0" y="0"/>
                  </a:moveTo>
                  <a:lnTo>
                    <a:pt x="2871655" y="0"/>
                  </a:lnTo>
                  <a:lnTo>
                    <a:pt x="2871655" y="2871655"/>
                  </a:lnTo>
                  <a:lnTo>
                    <a:pt x="0" y="2871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8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30584" y="351987"/>
              <a:ext cx="2410486" cy="2494183"/>
            </a:xfrm>
            <a:custGeom>
              <a:avLst/>
              <a:gdLst/>
              <a:ahLst/>
              <a:cxnLst/>
              <a:rect l="l" t="t" r="r" b="b"/>
              <a:pathLst>
                <a:path w="2410486" h="2494183">
                  <a:moveTo>
                    <a:pt x="0" y="0"/>
                  </a:moveTo>
                  <a:lnTo>
                    <a:pt x="2410486" y="0"/>
                  </a:lnTo>
                  <a:lnTo>
                    <a:pt x="2410486" y="2494183"/>
                  </a:lnTo>
                  <a:lnTo>
                    <a:pt x="0" y="24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716967" y="2014694"/>
              <a:ext cx="895587" cy="89558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782006" y="2079732"/>
              <a:ext cx="765510" cy="76551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BD1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900965" y="2238590"/>
              <a:ext cx="527591" cy="447793"/>
            </a:xfrm>
            <a:custGeom>
              <a:avLst/>
              <a:gdLst/>
              <a:ahLst/>
              <a:cxnLst/>
              <a:rect l="l" t="t" r="r" b="b"/>
              <a:pathLst>
                <a:path w="527591" h="447793">
                  <a:moveTo>
                    <a:pt x="0" y="0"/>
                  </a:moveTo>
                  <a:lnTo>
                    <a:pt x="527591" y="0"/>
                  </a:lnTo>
                  <a:lnTo>
                    <a:pt x="527591" y="447794"/>
                  </a:lnTo>
                  <a:lnTo>
                    <a:pt x="0" y="44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416641" y="7078028"/>
            <a:ext cx="15438769" cy="2603779"/>
            <a:chOff x="0" y="0"/>
            <a:chExt cx="2324879" cy="3920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24879" cy="392096"/>
            </a:xfrm>
            <a:custGeom>
              <a:avLst/>
              <a:gdLst/>
              <a:ahLst/>
              <a:cxnLst/>
              <a:rect l="l" t="t" r="r" b="b"/>
              <a:pathLst>
                <a:path w="2324879" h="392096">
                  <a:moveTo>
                    <a:pt x="7522" y="0"/>
                  </a:moveTo>
                  <a:lnTo>
                    <a:pt x="2317358" y="0"/>
                  </a:lnTo>
                  <a:cubicBezTo>
                    <a:pt x="2321512" y="0"/>
                    <a:pt x="2324879" y="3368"/>
                    <a:pt x="2324879" y="7522"/>
                  </a:cubicBezTo>
                  <a:lnTo>
                    <a:pt x="2324879" y="384574"/>
                  </a:lnTo>
                  <a:cubicBezTo>
                    <a:pt x="2324879" y="388728"/>
                    <a:pt x="2321512" y="392096"/>
                    <a:pt x="2317358" y="392096"/>
                  </a:cubicBezTo>
                  <a:lnTo>
                    <a:pt x="7522" y="392096"/>
                  </a:lnTo>
                  <a:cubicBezTo>
                    <a:pt x="3368" y="392096"/>
                    <a:pt x="0" y="388728"/>
                    <a:pt x="0" y="384574"/>
                  </a:cubicBezTo>
                  <a:lnTo>
                    <a:pt x="0" y="7522"/>
                  </a:lnTo>
                  <a:cubicBezTo>
                    <a:pt x="0" y="3368"/>
                    <a:pt x="3368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2324879" cy="373046"/>
            </a:xfrm>
            <a:prstGeom prst="rect">
              <a:avLst/>
            </a:prstGeom>
          </p:spPr>
          <p:txBody>
            <a:bodyPr lIns="199909" tIns="199909" rIns="199909" bIns="199909" rtlCol="0" anchor="t"/>
            <a:lstStyle/>
            <a:p>
              <a:pPr algn="just">
                <a:lnSpc>
                  <a:spcPts val="4040"/>
                </a:lnSpc>
              </a:pPr>
              <a:endParaRPr/>
            </a:p>
            <a:p>
              <a:pPr algn="just">
                <a:lnSpc>
                  <a:spcPts val="4040"/>
                </a:lnSpc>
              </a:pPr>
              <a:endParaRPr/>
            </a:p>
            <a:p>
              <a:pPr algn="just">
                <a:lnSpc>
                  <a:spcPts val="40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16641" y="9018358"/>
            <a:ext cx="15438769" cy="663449"/>
            <a:chOff x="0" y="0"/>
            <a:chExt cx="4066178" cy="17473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6178" cy="174736"/>
            </a:xfrm>
            <a:custGeom>
              <a:avLst/>
              <a:gdLst/>
              <a:ahLst/>
              <a:cxnLst/>
              <a:rect l="l" t="t" r="r" b="b"/>
              <a:pathLst>
                <a:path w="4066178" h="174736">
                  <a:moveTo>
                    <a:pt x="7522" y="0"/>
                  </a:moveTo>
                  <a:lnTo>
                    <a:pt x="4058656" y="0"/>
                  </a:lnTo>
                  <a:cubicBezTo>
                    <a:pt x="4062810" y="0"/>
                    <a:pt x="4066178" y="3368"/>
                    <a:pt x="4066178" y="7522"/>
                  </a:cubicBezTo>
                  <a:lnTo>
                    <a:pt x="4066178" y="167214"/>
                  </a:lnTo>
                  <a:cubicBezTo>
                    <a:pt x="4066178" y="171368"/>
                    <a:pt x="4062810" y="174736"/>
                    <a:pt x="4058656" y="174736"/>
                  </a:cubicBezTo>
                  <a:lnTo>
                    <a:pt x="7522" y="174736"/>
                  </a:lnTo>
                  <a:cubicBezTo>
                    <a:pt x="3368" y="174736"/>
                    <a:pt x="0" y="171368"/>
                    <a:pt x="0" y="167214"/>
                  </a:cubicBezTo>
                  <a:lnTo>
                    <a:pt x="0" y="7522"/>
                  </a:lnTo>
                  <a:cubicBezTo>
                    <a:pt x="0" y="3368"/>
                    <a:pt x="3368" y="0"/>
                    <a:pt x="75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6CFF">
                    <a:alpha val="100000"/>
                  </a:srgbClr>
                </a:gs>
                <a:gs pos="100000">
                  <a:srgbClr val="FF9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066178" cy="22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16641" y="8709368"/>
            <a:ext cx="15438769" cy="663449"/>
            <a:chOff x="0" y="0"/>
            <a:chExt cx="4066178" cy="17473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6178" cy="174736"/>
            </a:xfrm>
            <a:custGeom>
              <a:avLst/>
              <a:gdLst/>
              <a:ahLst/>
              <a:cxnLst/>
              <a:rect l="l" t="t" r="r" b="b"/>
              <a:pathLst>
                <a:path w="4066178" h="174736">
                  <a:moveTo>
                    <a:pt x="2507" y="0"/>
                  </a:moveTo>
                  <a:lnTo>
                    <a:pt x="4063671" y="0"/>
                  </a:lnTo>
                  <a:cubicBezTo>
                    <a:pt x="4065055" y="0"/>
                    <a:pt x="4066178" y="1123"/>
                    <a:pt x="4066178" y="2507"/>
                  </a:cubicBezTo>
                  <a:lnTo>
                    <a:pt x="4066178" y="172228"/>
                  </a:lnTo>
                  <a:cubicBezTo>
                    <a:pt x="4066178" y="173613"/>
                    <a:pt x="4065055" y="174736"/>
                    <a:pt x="4063671" y="174736"/>
                  </a:cubicBezTo>
                  <a:lnTo>
                    <a:pt x="2507" y="174736"/>
                  </a:lnTo>
                  <a:cubicBezTo>
                    <a:pt x="1123" y="174736"/>
                    <a:pt x="0" y="173613"/>
                    <a:pt x="0" y="172228"/>
                  </a:cubicBezTo>
                  <a:lnTo>
                    <a:pt x="0" y="2507"/>
                  </a:lnTo>
                  <a:cubicBezTo>
                    <a:pt x="0" y="1123"/>
                    <a:pt x="1123" y="0"/>
                    <a:pt x="25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26CFF">
                    <a:alpha val="100000"/>
                  </a:srgbClr>
                </a:gs>
                <a:gs pos="100000">
                  <a:srgbClr val="FF9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066178" cy="22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7229465" y="7422650"/>
            <a:ext cx="1914535" cy="1914535"/>
          </a:xfrm>
          <a:custGeom>
            <a:avLst/>
            <a:gdLst/>
            <a:ahLst/>
            <a:cxnLst/>
            <a:rect l="l" t="t" r="r" b="b"/>
            <a:pathLst>
              <a:path w="1914535" h="1914535">
                <a:moveTo>
                  <a:pt x="0" y="0"/>
                </a:moveTo>
                <a:lnTo>
                  <a:pt x="1914535" y="0"/>
                </a:lnTo>
                <a:lnTo>
                  <a:pt x="1914535" y="1914535"/>
                </a:lnTo>
                <a:lnTo>
                  <a:pt x="0" y="1914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9178758" y="7422650"/>
            <a:ext cx="1914535" cy="1914535"/>
          </a:xfrm>
          <a:custGeom>
            <a:avLst/>
            <a:gdLst/>
            <a:ahLst/>
            <a:cxnLst/>
            <a:rect l="l" t="t" r="r" b="b"/>
            <a:pathLst>
              <a:path w="1914535" h="1914535">
                <a:moveTo>
                  <a:pt x="0" y="0"/>
                </a:moveTo>
                <a:lnTo>
                  <a:pt x="1914535" y="0"/>
                </a:lnTo>
                <a:lnTo>
                  <a:pt x="1914535" y="1914535"/>
                </a:lnTo>
                <a:lnTo>
                  <a:pt x="0" y="19145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1131393" y="7422650"/>
            <a:ext cx="1941447" cy="1941447"/>
          </a:xfrm>
          <a:custGeom>
            <a:avLst/>
            <a:gdLst/>
            <a:ahLst/>
            <a:cxnLst/>
            <a:rect l="l" t="t" r="r" b="b"/>
            <a:pathLst>
              <a:path w="1941447" h="1941447">
                <a:moveTo>
                  <a:pt x="0" y="0"/>
                </a:moveTo>
                <a:lnTo>
                  <a:pt x="1941447" y="0"/>
                </a:lnTo>
                <a:lnTo>
                  <a:pt x="1941447" y="1941447"/>
                </a:lnTo>
                <a:lnTo>
                  <a:pt x="0" y="19414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4984605" y="7422650"/>
            <a:ext cx="1950167" cy="1950167"/>
          </a:xfrm>
          <a:custGeom>
            <a:avLst/>
            <a:gdLst/>
            <a:ahLst/>
            <a:cxnLst/>
            <a:rect l="l" t="t" r="r" b="b"/>
            <a:pathLst>
              <a:path w="1950167" h="1950167">
                <a:moveTo>
                  <a:pt x="0" y="0"/>
                </a:moveTo>
                <a:lnTo>
                  <a:pt x="1950167" y="0"/>
                </a:lnTo>
                <a:lnTo>
                  <a:pt x="1950167" y="1950167"/>
                </a:lnTo>
                <a:lnTo>
                  <a:pt x="0" y="19501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3072840" y="7422650"/>
            <a:ext cx="1950167" cy="1950167"/>
          </a:xfrm>
          <a:custGeom>
            <a:avLst/>
            <a:gdLst/>
            <a:ahLst/>
            <a:cxnLst/>
            <a:rect l="l" t="t" r="r" b="b"/>
            <a:pathLst>
              <a:path w="1950167" h="1950167">
                <a:moveTo>
                  <a:pt x="0" y="0"/>
                </a:moveTo>
                <a:lnTo>
                  <a:pt x="1950167" y="0"/>
                </a:lnTo>
                <a:lnTo>
                  <a:pt x="1950167" y="1950167"/>
                </a:lnTo>
                <a:lnTo>
                  <a:pt x="0" y="195016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7029338" y="7192689"/>
            <a:ext cx="459924" cy="459924"/>
          </a:xfrm>
          <a:custGeom>
            <a:avLst/>
            <a:gdLst/>
            <a:ahLst/>
            <a:cxnLst/>
            <a:rect l="l" t="t" r="r" b="b"/>
            <a:pathLst>
              <a:path w="459924" h="459924">
                <a:moveTo>
                  <a:pt x="0" y="0"/>
                </a:moveTo>
                <a:lnTo>
                  <a:pt x="459924" y="0"/>
                </a:lnTo>
                <a:lnTo>
                  <a:pt x="459924" y="459923"/>
                </a:lnTo>
                <a:lnTo>
                  <a:pt x="0" y="45992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1782364" y="6077095"/>
            <a:ext cx="639506" cy="763589"/>
          </a:xfrm>
          <a:custGeom>
            <a:avLst/>
            <a:gdLst/>
            <a:ahLst/>
            <a:cxnLst/>
            <a:rect l="l" t="t" r="r" b="b"/>
            <a:pathLst>
              <a:path w="639506" h="763589">
                <a:moveTo>
                  <a:pt x="0" y="0"/>
                </a:moveTo>
                <a:lnTo>
                  <a:pt x="639505" y="0"/>
                </a:lnTo>
                <a:lnTo>
                  <a:pt x="639505" y="763589"/>
                </a:lnTo>
                <a:lnTo>
                  <a:pt x="0" y="7635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2771319" y="7375025"/>
            <a:ext cx="3537508" cy="4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Jean Paul Dosher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71319" y="7749676"/>
            <a:ext cx="311532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MS Certifications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19560" y="-529590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-331346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3" y="0"/>
                </a:lnTo>
                <a:lnTo>
                  <a:pt x="10477303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9538819" y="3285995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4" y="0"/>
                </a:lnTo>
                <a:lnTo>
                  <a:pt x="10477304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86066"/>
            <a:ext cx="1233745" cy="1221408"/>
          </a:xfrm>
          <a:custGeom>
            <a:avLst/>
            <a:gdLst/>
            <a:ahLst/>
            <a:cxnLst/>
            <a:rect l="l" t="t" r="r" b="b"/>
            <a:pathLst>
              <a:path w="1233745" h="1221408">
                <a:moveTo>
                  <a:pt x="0" y="0"/>
                </a:moveTo>
                <a:lnTo>
                  <a:pt x="1233745" y="0"/>
                </a:lnTo>
                <a:lnTo>
                  <a:pt x="1233745" y="1221408"/>
                </a:lnTo>
                <a:lnTo>
                  <a:pt x="0" y="1221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952933" y="3709187"/>
            <a:ext cx="4584770" cy="7820504"/>
          </a:xfrm>
          <a:custGeom>
            <a:avLst/>
            <a:gdLst/>
            <a:ahLst/>
            <a:cxnLst/>
            <a:rect l="l" t="t" r="r" b="b"/>
            <a:pathLst>
              <a:path w="4584770" h="7820504">
                <a:moveTo>
                  <a:pt x="0" y="0"/>
                </a:moveTo>
                <a:lnTo>
                  <a:pt x="4584771" y="0"/>
                </a:lnTo>
                <a:lnTo>
                  <a:pt x="4584771" y="7820504"/>
                </a:lnTo>
                <a:lnTo>
                  <a:pt x="0" y="782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166621" y="2351352"/>
            <a:ext cx="4144062" cy="14414128"/>
          </a:xfrm>
          <a:custGeom>
            <a:avLst/>
            <a:gdLst/>
            <a:ahLst/>
            <a:cxnLst/>
            <a:rect l="l" t="t" r="r" b="b"/>
            <a:pathLst>
              <a:path w="4144062" h="14414128">
                <a:moveTo>
                  <a:pt x="0" y="0"/>
                </a:moveTo>
                <a:lnTo>
                  <a:pt x="4144062" y="0"/>
                </a:lnTo>
                <a:lnTo>
                  <a:pt x="4144062" y="14414128"/>
                </a:lnTo>
                <a:lnTo>
                  <a:pt x="0" y="14414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67830" y="540180"/>
            <a:ext cx="11076769" cy="1131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Lots of </a:t>
            </a:r>
            <a:r>
              <a:rPr lang="en-US" sz="68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Controls</a:t>
            </a: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 to rename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80678" y="-514446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-331346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3" y="0"/>
                </a:lnTo>
                <a:lnTo>
                  <a:pt x="10477303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9538819" y="3285995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4" y="0"/>
                </a:lnTo>
                <a:lnTo>
                  <a:pt x="10477304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86066"/>
            <a:ext cx="1233745" cy="1221408"/>
          </a:xfrm>
          <a:custGeom>
            <a:avLst/>
            <a:gdLst/>
            <a:ahLst/>
            <a:cxnLst/>
            <a:rect l="l" t="t" r="r" b="b"/>
            <a:pathLst>
              <a:path w="1233745" h="1221408">
                <a:moveTo>
                  <a:pt x="0" y="0"/>
                </a:moveTo>
                <a:lnTo>
                  <a:pt x="1233745" y="0"/>
                </a:lnTo>
                <a:lnTo>
                  <a:pt x="1233745" y="1221408"/>
                </a:lnTo>
                <a:lnTo>
                  <a:pt x="0" y="1221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61" r="-1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29175" y="4065316"/>
            <a:ext cx="4454269" cy="5841664"/>
          </a:xfrm>
          <a:custGeom>
            <a:avLst/>
            <a:gdLst/>
            <a:ahLst/>
            <a:cxnLst/>
            <a:rect l="l" t="t" r="r" b="b"/>
            <a:pathLst>
              <a:path w="4454269" h="5841664">
                <a:moveTo>
                  <a:pt x="0" y="0"/>
                </a:moveTo>
                <a:lnTo>
                  <a:pt x="4454269" y="0"/>
                </a:lnTo>
                <a:lnTo>
                  <a:pt x="4454269" y="5841664"/>
                </a:lnTo>
                <a:lnTo>
                  <a:pt x="0" y="5841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7964" y="4065316"/>
            <a:ext cx="10307053" cy="6042510"/>
          </a:xfrm>
          <a:custGeom>
            <a:avLst/>
            <a:gdLst/>
            <a:ahLst/>
            <a:cxnLst/>
            <a:rect l="l" t="t" r="r" b="b"/>
            <a:pathLst>
              <a:path w="10307053" h="6042510">
                <a:moveTo>
                  <a:pt x="0" y="0"/>
                </a:moveTo>
                <a:lnTo>
                  <a:pt x="10307053" y="0"/>
                </a:lnTo>
                <a:lnTo>
                  <a:pt x="10307053" y="6042510"/>
                </a:lnTo>
                <a:lnTo>
                  <a:pt x="0" y="6042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225170" y="2196886"/>
            <a:ext cx="11837663" cy="1410296"/>
            <a:chOff x="-103985" y="-24923"/>
            <a:chExt cx="3117738" cy="371437"/>
          </a:xfrm>
        </p:grpSpPr>
        <p:sp>
          <p:nvSpPr>
            <p:cNvPr id="9" name="Freeform 9"/>
            <p:cNvSpPr/>
            <p:nvPr/>
          </p:nvSpPr>
          <p:spPr>
            <a:xfrm>
              <a:off x="-103985" y="-24923"/>
              <a:ext cx="3117738" cy="261920"/>
            </a:xfrm>
            <a:custGeom>
              <a:avLst/>
              <a:gdLst/>
              <a:ahLst/>
              <a:cxnLst/>
              <a:rect l="l" t="t" r="r" b="b"/>
              <a:pathLst>
                <a:path w="3117738" h="261920">
                  <a:moveTo>
                    <a:pt x="5886" y="0"/>
                  </a:moveTo>
                  <a:lnTo>
                    <a:pt x="3111852" y="0"/>
                  </a:lnTo>
                  <a:cubicBezTo>
                    <a:pt x="3113413" y="0"/>
                    <a:pt x="3114910" y="620"/>
                    <a:pt x="3116014" y="1724"/>
                  </a:cubicBezTo>
                  <a:cubicBezTo>
                    <a:pt x="3117118" y="2828"/>
                    <a:pt x="3117738" y="4325"/>
                    <a:pt x="3117738" y="5886"/>
                  </a:cubicBezTo>
                  <a:lnTo>
                    <a:pt x="3117738" y="256034"/>
                  </a:lnTo>
                  <a:cubicBezTo>
                    <a:pt x="3117738" y="259285"/>
                    <a:pt x="3115103" y="261920"/>
                    <a:pt x="3111852" y="261920"/>
                  </a:cubicBezTo>
                  <a:lnTo>
                    <a:pt x="5886" y="261920"/>
                  </a:lnTo>
                  <a:cubicBezTo>
                    <a:pt x="4325" y="261920"/>
                    <a:pt x="2828" y="261300"/>
                    <a:pt x="1724" y="260196"/>
                  </a:cubicBezTo>
                  <a:cubicBezTo>
                    <a:pt x="620" y="259093"/>
                    <a:pt x="0" y="257596"/>
                    <a:pt x="0" y="256034"/>
                  </a:cubicBezTo>
                  <a:lnTo>
                    <a:pt x="0" y="5886"/>
                  </a:lnTo>
                  <a:cubicBezTo>
                    <a:pt x="0" y="4325"/>
                    <a:pt x="620" y="2828"/>
                    <a:pt x="1724" y="1724"/>
                  </a:cubicBezTo>
                  <a:cubicBezTo>
                    <a:pt x="2828" y="620"/>
                    <a:pt x="4325" y="0"/>
                    <a:pt x="5886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7466" y="36968"/>
              <a:ext cx="2274835" cy="309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{ </a:t>
              </a:r>
              <a:r>
                <a:rPr lang="en-US" sz="2199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{control type prefix}_{context/purpose}_{container}_{screen}</a:t>
              </a:r>
            </a:p>
            <a:p>
              <a:pPr algn="ctr">
                <a:lnSpc>
                  <a:spcPts val="1099"/>
                </a:lnSpc>
              </a:pPr>
              <a:endParaRPr lang="en-US" sz="219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67830" y="540180"/>
            <a:ext cx="13896169" cy="117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Naming </a:t>
            </a:r>
            <a:r>
              <a:rPr lang="en-US" sz="68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Conventions</a:t>
            </a: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 and YAML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80678" y="-514446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-331346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3" y="0"/>
                </a:lnTo>
                <a:lnTo>
                  <a:pt x="10477303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9538819" y="3285995"/>
            <a:ext cx="10477303" cy="9239077"/>
          </a:xfrm>
          <a:custGeom>
            <a:avLst/>
            <a:gdLst/>
            <a:ahLst/>
            <a:cxnLst/>
            <a:rect l="l" t="t" r="r" b="b"/>
            <a:pathLst>
              <a:path w="10477303" h="9239077">
                <a:moveTo>
                  <a:pt x="0" y="0"/>
                </a:moveTo>
                <a:lnTo>
                  <a:pt x="10477304" y="0"/>
                </a:lnTo>
                <a:lnTo>
                  <a:pt x="10477304" y="9239076"/>
                </a:lnTo>
                <a:lnTo>
                  <a:pt x="0" y="923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86066"/>
            <a:ext cx="1233745" cy="1221408"/>
          </a:xfrm>
          <a:custGeom>
            <a:avLst/>
            <a:gdLst/>
            <a:ahLst/>
            <a:cxnLst/>
            <a:rect l="l" t="t" r="r" b="b"/>
            <a:pathLst>
              <a:path w="1233745" h="1221408">
                <a:moveTo>
                  <a:pt x="0" y="0"/>
                </a:moveTo>
                <a:lnTo>
                  <a:pt x="1233745" y="0"/>
                </a:lnTo>
                <a:lnTo>
                  <a:pt x="1233745" y="1221408"/>
                </a:lnTo>
                <a:lnTo>
                  <a:pt x="0" y="1221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00" b="-18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519836" y="3418593"/>
            <a:ext cx="7739464" cy="5839707"/>
            <a:chOff x="0" y="0"/>
            <a:chExt cx="1165463" cy="8793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5463" cy="879385"/>
            </a:xfrm>
            <a:custGeom>
              <a:avLst/>
              <a:gdLst/>
              <a:ahLst/>
              <a:cxnLst/>
              <a:rect l="l" t="t" r="r" b="b"/>
              <a:pathLst>
                <a:path w="1165463" h="879385">
                  <a:moveTo>
                    <a:pt x="15005" y="0"/>
                  </a:moveTo>
                  <a:lnTo>
                    <a:pt x="1150459" y="0"/>
                  </a:lnTo>
                  <a:cubicBezTo>
                    <a:pt x="1158746" y="0"/>
                    <a:pt x="1165463" y="6718"/>
                    <a:pt x="1165463" y="15005"/>
                  </a:cubicBezTo>
                  <a:lnTo>
                    <a:pt x="1165463" y="864380"/>
                  </a:lnTo>
                  <a:cubicBezTo>
                    <a:pt x="1165463" y="868359"/>
                    <a:pt x="1163883" y="872176"/>
                    <a:pt x="1161069" y="874990"/>
                  </a:cubicBezTo>
                  <a:cubicBezTo>
                    <a:pt x="1158255" y="877804"/>
                    <a:pt x="1154438" y="879385"/>
                    <a:pt x="1150459" y="879385"/>
                  </a:cubicBezTo>
                  <a:lnTo>
                    <a:pt x="15005" y="879385"/>
                  </a:lnTo>
                  <a:cubicBezTo>
                    <a:pt x="6718" y="879385"/>
                    <a:pt x="0" y="872667"/>
                    <a:pt x="0" y="864380"/>
                  </a:cubicBezTo>
                  <a:lnTo>
                    <a:pt x="0" y="15005"/>
                  </a:lnTo>
                  <a:cubicBezTo>
                    <a:pt x="0" y="6718"/>
                    <a:pt x="6718" y="0"/>
                    <a:pt x="15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165463" cy="8603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040"/>
                </a:lnSpc>
              </a:pPr>
              <a:r>
                <a:rPr lang="en-US" sz="363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    </a:t>
              </a:r>
            </a:p>
            <a:p>
              <a:pPr algn="just">
                <a:lnSpc>
                  <a:spcPts val="4040"/>
                </a:lnSpc>
              </a:pPr>
              <a:r>
                <a:rPr lang="en-US" sz="363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   🐍Python Script/Algorithm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6602431" y="3619244"/>
            <a:ext cx="459924" cy="459924"/>
          </a:xfrm>
          <a:custGeom>
            <a:avLst/>
            <a:gdLst/>
            <a:ahLst/>
            <a:cxnLst/>
            <a:rect l="l" t="t" r="r" b="b"/>
            <a:pathLst>
              <a:path w="459924" h="459924">
                <a:moveTo>
                  <a:pt x="0" y="0"/>
                </a:moveTo>
                <a:lnTo>
                  <a:pt x="459924" y="0"/>
                </a:lnTo>
                <a:lnTo>
                  <a:pt x="459924" y="459923"/>
                </a:lnTo>
                <a:lnTo>
                  <a:pt x="0" y="459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45573" y="2634001"/>
            <a:ext cx="5138370" cy="2890333"/>
          </a:xfrm>
          <a:custGeom>
            <a:avLst/>
            <a:gdLst/>
            <a:ahLst/>
            <a:cxnLst/>
            <a:rect l="l" t="t" r="r" b="b"/>
            <a:pathLst>
              <a:path w="5138370" h="2890333">
                <a:moveTo>
                  <a:pt x="0" y="0"/>
                </a:moveTo>
                <a:lnTo>
                  <a:pt x="5138370" y="0"/>
                </a:lnTo>
                <a:lnTo>
                  <a:pt x="5138370" y="2890333"/>
                </a:lnTo>
                <a:lnTo>
                  <a:pt x="0" y="2890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751719" y="2700001"/>
            <a:ext cx="4595079" cy="2299160"/>
            <a:chOff x="0" y="0"/>
            <a:chExt cx="1210226" cy="6055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0227" cy="605540"/>
            </a:xfrm>
            <a:custGeom>
              <a:avLst/>
              <a:gdLst/>
              <a:ahLst/>
              <a:cxnLst/>
              <a:rect l="l" t="t" r="r" b="b"/>
              <a:pathLst>
                <a:path w="1210227" h="605540">
                  <a:moveTo>
                    <a:pt x="67393" y="0"/>
                  </a:moveTo>
                  <a:lnTo>
                    <a:pt x="1142833" y="0"/>
                  </a:lnTo>
                  <a:cubicBezTo>
                    <a:pt x="1180054" y="0"/>
                    <a:pt x="1210227" y="30173"/>
                    <a:pt x="1210227" y="67393"/>
                  </a:cubicBezTo>
                  <a:lnTo>
                    <a:pt x="1210227" y="538147"/>
                  </a:lnTo>
                  <a:cubicBezTo>
                    <a:pt x="1210227" y="556021"/>
                    <a:pt x="1203126" y="573162"/>
                    <a:pt x="1190488" y="585801"/>
                  </a:cubicBezTo>
                  <a:cubicBezTo>
                    <a:pt x="1177849" y="598440"/>
                    <a:pt x="1160707" y="605540"/>
                    <a:pt x="1142833" y="605540"/>
                  </a:cubicBezTo>
                  <a:lnTo>
                    <a:pt x="67393" y="605540"/>
                  </a:lnTo>
                  <a:cubicBezTo>
                    <a:pt x="49519" y="605540"/>
                    <a:pt x="32378" y="598440"/>
                    <a:pt x="19739" y="585801"/>
                  </a:cubicBezTo>
                  <a:cubicBezTo>
                    <a:pt x="7100" y="573162"/>
                    <a:pt x="0" y="556021"/>
                    <a:pt x="0" y="538147"/>
                  </a:cubicBezTo>
                  <a:lnTo>
                    <a:pt x="0" y="67393"/>
                  </a:lnTo>
                  <a:cubicBezTo>
                    <a:pt x="0" y="49519"/>
                    <a:pt x="7100" y="32378"/>
                    <a:pt x="19739" y="19739"/>
                  </a:cubicBezTo>
                  <a:cubicBezTo>
                    <a:pt x="32378" y="7100"/>
                    <a:pt x="49519" y="0"/>
                    <a:pt x="6739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10226" cy="653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15001" y="3008279"/>
            <a:ext cx="616873" cy="616873"/>
          </a:xfrm>
          <a:custGeom>
            <a:avLst/>
            <a:gdLst/>
            <a:ahLst/>
            <a:cxnLst/>
            <a:rect l="l" t="t" r="r" b="b"/>
            <a:pathLst>
              <a:path w="616873" h="616873">
                <a:moveTo>
                  <a:pt x="0" y="0"/>
                </a:moveTo>
                <a:lnTo>
                  <a:pt x="616873" y="0"/>
                </a:lnTo>
                <a:lnTo>
                  <a:pt x="616873" y="616873"/>
                </a:lnTo>
                <a:lnTo>
                  <a:pt x="0" y="616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687790" y="2960654"/>
            <a:ext cx="282029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Power Apps-Tooling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87790" y="3295300"/>
            <a:ext cx="2820290" cy="34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GitHub Repo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759016" y="4383442"/>
            <a:ext cx="1033527" cy="429317"/>
            <a:chOff x="0" y="0"/>
            <a:chExt cx="400508" cy="1663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44945" y="0"/>
                  </a:moveTo>
                  <a:lnTo>
                    <a:pt x="355564" y="0"/>
                  </a:lnTo>
                  <a:cubicBezTo>
                    <a:pt x="367484" y="0"/>
                    <a:pt x="378915" y="4735"/>
                    <a:pt x="387344" y="13164"/>
                  </a:cubicBezTo>
                  <a:cubicBezTo>
                    <a:pt x="395773" y="21593"/>
                    <a:pt x="400508" y="33025"/>
                    <a:pt x="400508" y="44945"/>
                  </a:cubicBezTo>
                  <a:lnTo>
                    <a:pt x="400508" y="121423"/>
                  </a:lnTo>
                  <a:cubicBezTo>
                    <a:pt x="400508" y="133343"/>
                    <a:pt x="395773" y="144774"/>
                    <a:pt x="387344" y="153203"/>
                  </a:cubicBezTo>
                  <a:cubicBezTo>
                    <a:pt x="378915" y="161632"/>
                    <a:pt x="367484" y="166367"/>
                    <a:pt x="355564" y="166367"/>
                  </a:cubicBezTo>
                  <a:lnTo>
                    <a:pt x="44945" y="166367"/>
                  </a:lnTo>
                  <a:cubicBezTo>
                    <a:pt x="33025" y="166367"/>
                    <a:pt x="21593" y="161632"/>
                    <a:pt x="13164" y="153203"/>
                  </a:cubicBezTo>
                  <a:cubicBezTo>
                    <a:pt x="4735" y="144774"/>
                    <a:pt x="0" y="133343"/>
                    <a:pt x="0" y="121423"/>
                  </a:cubicBezTo>
                  <a:lnTo>
                    <a:pt x="0" y="44945"/>
                  </a:lnTo>
                  <a:cubicBezTo>
                    <a:pt x="0" y="33025"/>
                    <a:pt x="4735" y="21593"/>
                    <a:pt x="13164" y="13164"/>
                  </a:cubicBezTo>
                  <a:cubicBezTo>
                    <a:pt x="21593" y="4735"/>
                    <a:pt x="33025" y="0"/>
                    <a:pt x="44945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850683" y="4466837"/>
            <a:ext cx="278159" cy="274329"/>
          </a:xfrm>
          <a:custGeom>
            <a:avLst/>
            <a:gdLst/>
            <a:ahLst/>
            <a:cxnLst/>
            <a:rect l="l" t="t" r="r" b="b"/>
            <a:pathLst>
              <a:path w="278159" h="274329">
                <a:moveTo>
                  <a:pt x="0" y="0"/>
                </a:moveTo>
                <a:lnTo>
                  <a:pt x="278159" y="0"/>
                </a:lnTo>
                <a:lnTo>
                  <a:pt x="27815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3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099650" y="4383442"/>
            <a:ext cx="1033527" cy="429317"/>
            <a:chOff x="0" y="0"/>
            <a:chExt cx="400508" cy="1663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44945" y="0"/>
                  </a:moveTo>
                  <a:lnTo>
                    <a:pt x="355564" y="0"/>
                  </a:lnTo>
                  <a:cubicBezTo>
                    <a:pt x="367484" y="0"/>
                    <a:pt x="378915" y="4735"/>
                    <a:pt x="387344" y="13164"/>
                  </a:cubicBezTo>
                  <a:cubicBezTo>
                    <a:pt x="395773" y="21593"/>
                    <a:pt x="400508" y="33025"/>
                    <a:pt x="400508" y="44945"/>
                  </a:cubicBezTo>
                  <a:lnTo>
                    <a:pt x="400508" y="121423"/>
                  </a:lnTo>
                  <a:cubicBezTo>
                    <a:pt x="400508" y="133343"/>
                    <a:pt x="395773" y="144774"/>
                    <a:pt x="387344" y="153203"/>
                  </a:cubicBezTo>
                  <a:cubicBezTo>
                    <a:pt x="378915" y="161632"/>
                    <a:pt x="367484" y="166367"/>
                    <a:pt x="355564" y="166367"/>
                  </a:cubicBezTo>
                  <a:lnTo>
                    <a:pt x="44945" y="166367"/>
                  </a:lnTo>
                  <a:cubicBezTo>
                    <a:pt x="33025" y="166367"/>
                    <a:pt x="21593" y="161632"/>
                    <a:pt x="13164" y="153203"/>
                  </a:cubicBezTo>
                  <a:cubicBezTo>
                    <a:pt x="4735" y="144774"/>
                    <a:pt x="0" y="133343"/>
                    <a:pt x="0" y="121423"/>
                  </a:cubicBezTo>
                  <a:lnTo>
                    <a:pt x="0" y="44945"/>
                  </a:lnTo>
                  <a:cubicBezTo>
                    <a:pt x="0" y="33025"/>
                    <a:pt x="4735" y="21593"/>
                    <a:pt x="13164" y="13164"/>
                  </a:cubicBezTo>
                  <a:cubicBezTo>
                    <a:pt x="21593" y="4735"/>
                    <a:pt x="33025" y="0"/>
                    <a:pt x="449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07E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87105" y="4446280"/>
            <a:ext cx="442434" cy="26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29428" y="4446280"/>
            <a:ext cx="498126" cy="249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 dirty="0">
                <a:solidFill>
                  <a:srgbClr val="907EF1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</a:p>
        </p:txBody>
      </p:sp>
      <p:sp>
        <p:nvSpPr>
          <p:cNvPr id="26" name="Freeform 26"/>
          <p:cNvSpPr/>
          <p:nvPr/>
        </p:nvSpPr>
        <p:spPr>
          <a:xfrm>
            <a:off x="5157032" y="4442354"/>
            <a:ext cx="328379" cy="328379"/>
          </a:xfrm>
          <a:custGeom>
            <a:avLst/>
            <a:gdLst/>
            <a:ahLst/>
            <a:cxnLst/>
            <a:rect l="l" t="t" r="r" b="b"/>
            <a:pathLst>
              <a:path w="328379" h="328379">
                <a:moveTo>
                  <a:pt x="0" y="0"/>
                </a:moveTo>
                <a:lnTo>
                  <a:pt x="328379" y="0"/>
                </a:lnTo>
                <a:lnTo>
                  <a:pt x="328379" y="328380"/>
                </a:lnTo>
                <a:lnTo>
                  <a:pt x="0" y="328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521754" y="6117652"/>
            <a:ext cx="5138370" cy="2890333"/>
          </a:xfrm>
          <a:custGeom>
            <a:avLst/>
            <a:gdLst/>
            <a:ahLst/>
            <a:cxnLst/>
            <a:rect l="l" t="t" r="r" b="b"/>
            <a:pathLst>
              <a:path w="5138370" h="2890333">
                <a:moveTo>
                  <a:pt x="0" y="0"/>
                </a:moveTo>
                <a:lnTo>
                  <a:pt x="5138370" y="0"/>
                </a:lnTo>
                <a:lnTo>
                  <a:pt x="5138370" y="2890333"/>
                </a:lnTo>
                <a:lnTo>
                  <a:pt x="0" y="2890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627900" y="6183652"/>
            <a:ext cx="4595079" cy="2299160"/>
            <a:chOff x="0" y="0"/>
            <a:chExt cx="1210226" cy="6055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10227" cy="605540"/>
            </a:xfrm>
            <a:custGeom>
              <a:avLst/>
              <a:gdLst/>
              <a:ahLst/>
              <a:cxnLst/>
              <a:rect l="l" t="t" r="r" b="b"/>
              <a:pathLst>
                <a:path w="1210227" h="605540">
                  <a:moveTo>
                    <a:pt x="67393" y="0"/>
                  </a:moveTo>
                  <a:lnTo>
                    <a:pt x="1142833" y="0"/>
                  </a:lnTo>
                  <a:cubicBezTo>
                    <a:pt x="1180054" y="0"/>
                    <a:pt x="1210227" y="30173"/>
                    <a:pt x="1210227" y="67393"/>
                  </a:cubicBezTo>
                  <a:lnTo>
                    <a:pt x="1210227" y="538147"/>
                  </a:lnTo>
                  <a:cubicBezTo>
                    <a:pt x="1210227" y="556021"/>
                    <a:pt x="1203126" y="573162"/>
                    <a:pt x="1190488" y="585801"/>
                  </a:cubicBezTo>
                  <a:cubicBezTo>
                    <a:pt x="1177849" y="598440"/>
                    <a:pt x="1160707" y="605540"/>
                    <a:pt x="1142833" y="605540"/>
                  </a:cubicBezTo>
                  <a:lnTo>
                    <a:pt x="67393" y="605540"/>
                  </a:lnTo>
                  <a:cubicBezTo>
                    <a:pt x="49519" y="605540"/>
                    <a:pt x="32378" y="598440"/>
                    <a:pt x="19739" y="585801"/>
                  </a:cubicBezTo>
                  <a:cubicBezTo>
                    <a:pt x="7100" y="573162"/>
                    <a:pt x="0" y="556021"/>
                    <a:pt x="0" y="538147"/>
                  </a:cubicBezTo>
                  <a:lnTo>
                    <a:pt x="0" y="67393"/>
                  </a:lnTo>
                  <a:cubicBezTo>
                    <a:pt x="0" y="49519"/>
                    <a:pt x="7100" y="32378"/>
                    <a:pt x="19739" y="19739"/>
                  </a:cubicBezTo>
                  <a:cubicBezTo>
                    <a:pt x="32378" y="7100"/>
                    <a:pt x="49519" y="0"/>
                    <a:pt x="6739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210226" cy="653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629538" y="7905533"/>
            <a:ext cx="1033527" cy="429317"/>
            <a:chOff x="0" y="0"/>
            <a:chExt cx="400508" cy="1663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44945" y="0"/>
                  </a:moveTo>
                  <a:lnTo>
                    <a:pt x="355564" y="0"/>
                  </a:lnTo>
                  <a:cubicBezTo>
                    <a:pt x="367484" y="0"/>
                    <a:pt x="378915" y="4735"/>
                    <a:pt x="387344" y="13164"/>
                  </a:cubicBezTo>
                  <a:cubicBezTo>
                    <a:pt x="395773" y="21593"/>
                    <a:pt x="400508" y="33025"/>
                    <a:pt x="400508" y="44945"/>
                  </a:cubicBezTo>
                  <a:lnTo>
                    <a:pt x="400508" y="121423"/>
                  </a:lnTo>
                  <a:cubicBezTo>
                    <a:pt x="400508" y="133343"/>
                    <a:pt x="395773" y="144774"/>
                    <a:pt x="387344" y="153203"/>
                  </a:cubicBezTo>
                  <a:cubicBezTo>
                    <a:pt x="378915" y="161632"/>
                    <a:pt x="367484" y="166367"/>
                    <a:pt x="355564" y="166367"/>
                  </a:cubicBezTo>
                  <a:lnTo>
                    <a:pt x="44945" y="166367"/>
                  </a:lnTo>
                  <a:cubicBezTo>
                    <a:pt x="33025" y="166367"/>
                    <a:pt x="21593" y="161632"/>
                    <a:pt x="13164" y="153203"/>
                  </a:cubicBezTo>
                  <a:cubicBezTo>
                    <a:pt x="4735" y="144774"/>
                    <a:pt x="0" y="133343"/>
                    <a:pt x="0" y="121423"/>
                  </a:cubicBezTo>
                  <a:lnTo>
                    <a:pt x="0" y="44945"/>
                  </a:lnTo>
                  <a:cubicBezTo>
                    <a:pt x="0" y="33025"/>
                    <a:pt x="4735" y="21593"/>
                    <a:pt x="13164" y="13164"/>
                  </a:cubicBezTo>
                  <a:cubicBezTo>
                    <a:pt x="21593" y="4735"/>
                    <a:pt x="33025" y="0"/>
                    <a:pt x="44945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4721205" y="7988927"/>
            <a:ext cx="278159" cy="274329"/>
          </a:xfrm>
          <a:custGeom>
            <a:avLst/>
            <a:gdLst/>
            <a:ahLst/>
            <a:cxnLst/>
            <a:rect l="l" t="t" r="r" b="b"/>
            <a:pathLst>
              <a:path w="278159" h="274329">
                <a:moveTo>
                  <a:pt x="0" y="0"/>
                </a:moveTo>
                <a:lnTo>
                  <a:pt x="278159" y="0"/>
                </a:lnTo>
                <a:lnTo>
                  <a:pt x="278159" y="274330"/>
                </a:lnTo>
                <a:lnTo>
                  <a:pt x="0" y="274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3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5970173" y="7905533"/>
            <a:ext cx="1033527" cy="429317"/>
            <a:chOff x="0" y="0"/>
            <a:chExt cx="400508" cy="16636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44945" y="0"/>
                  </a:moveTo>
                  <a:lnTo>
                    <a:pt x="355564" y="0"/>
                  </a:lnTo>
                  <a:cubicBezTo>
                    <a:pt x="367484" y="0"/>
                    <a:pt x="378915" y="4735"/>
                    <a:pt x="387344" y="13164"/>
                  </a:cubicBezTo>
                  <a:cubicBezTo>
                    <a:pt x="395773" y="21593"/>
                    <a:pt x="400508" y="33025"/>
                    <a:pt x="400508" y="44945"/>
                  </a:cubicBezTo>
                  <a:lnTo>
                    <a:pt x="400508" y="121423"/>
                  </a:lnTo>
                  <a:cubicBezTo>
                    <a:pt x="400508" y="133343"/>
                    <a:pt x="395773" y="144774"/>
                    <a:pt x="387344" y="153203"/>
                  </a:cubicBezTo>
                  <a:cubicBezTo>
                    <a:pt x="378915" y="161632"/>
                    <a:pt x="367484" y="166367"/>
                    <a:pt x="355564" y="166367"/>
                  </a:cubicBezTo>
                  <a:lnTo>
                    <a:pt x="44945" y="166367"/>
                  </a:lnTo>
                  <a:cubicBezTo>
                    <a:pt x="33025" y="166367"/>
                    <a:pt x="21593" y="161632"/>
                    <a:pt x="13164" y="153203"/>
                  </a:cubicBezTo>
                  <a:cubicBezTo>
                    <a:pt x="4735" y="144774"/>
                    <a:pt x="0" y="133343"/>
                    <a:pt x="0" y="121423"/>
                  </a:cubicBezTo>
                  <a:lnTo>
                    <a:pt x="0" y="44945"/>
                  </a:lnTo>
                  <a:cubicBezTo>
                    <a:pt x="0" y="33025"/>
                    <a:pt x="4735" y="21593"/>
                    <a:pt x="13164" y="13164"/>
                  </a:cubicBezTo>
                  <a:cubicBezTo>
                    <a:pt x="21593" y="4735"/>
                    <a:pt x="33025" y="0"/>
                    <a:pt x="449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07E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057627" y="7968371"/>
            <a:ext cx="442434" cy="26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950" y="7968371"/>
            <a:ext cx="574665" cy="25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3"/>
              </a:lnSpc>
            </a:pPr>
            <a:r>
              <a:rPr lang="en-US" sz="1495">
                <a:solidFill>
                  <a:srgbClr val="907EF1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</a:p>
        </p:txBody>
      </p:sp>
      <p:sp>
        <p:nvSpPr>
          <p:cNvPr id="40" name="Freeform 40"/>
          <p:cNvSpPr/>
          <p:nvPr/>
        </p:nvSpPr>
        <p:spPr>
          <a:xfrm>
            <a:off x="6027554" y="7964445"/>
            <a:ext cx="328379" cy="328379"/>
          </a:xfrm>
          <a:custGeom>
            <a:avLst/>
            <a:gdLst/>
            <a:ahLst/>
            <a:cxnLst/>
            <a:rect l="l" t="t" r="r" b="b"/>
            <a:pathLst>
              <a:path w="328379" h="328379">
                <a:moveTo>
                  <a:pt x="0" y="0"/>
                </a:moveTo>
                <a:lnTo>
                  <a:pt x="328380" y="0"/>
                </a:lnTo>
                <a:lnTo>
                  <a:pt x="328380" y="328379"/>
                </a:lnTo>
                <a:lnTo>
                  <a:pt x="0" y="328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2578607" y="6278769"/>
            <a:ext cx="1120039" cy="944549"/>
          </a:xfrm>
          <a:custGeom>
            <a:avLst/>
            <a:gdLst/>
            <a:ahLst/>
            <a:cxnLst/>
            <a:rect l="l" t="t" r="r" b="b"/>
            <a:pathLst>
              <a:path w="1120039" h="944549">
                <a:moveTo>
                  <a:pt x="0" y="0"/>
                </a:moveTo>
                <a:lnTo>
                  <a:pt x="1120039" y="0"/>
                </a:lnTo>
                <a:lnTo>
                  <a:pt x="1120039" y="944549"/>
                </a:lnTo>
                <a:lnTo>
                  <a:pt x="0" y="944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699003" y="540180"/>
            <a:ext cx="4084940" cy="117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Tooling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72204" y="4765426"/>
            <a:ext cx="7034728" cy="354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Get screen name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Check Hierarchy and save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Check if changes are possible (duplicate?)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Check Control type (</a:t>
            </a:r>
            <a:r>
              <a:rPr lang="en-US" sz="2199" dirty="0" err="1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: as Label)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Extract Context from Tooltips and Texts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Change if necessary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Save old and new names</a:t>
            </a:r>
          </a:p>
          <a:p>
            <a:pPr marL="474975" lvl="1" indent="-237487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Recheck </a:t>
            </a:r>
            <a:r>
              <a:rPr lang="en-US" sz="2199" dirty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to identify references to the modified control in other controls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59016" y="6390639"/>
            <a:ext cx="337196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Power Platform Tools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759016" y="6725285"/>
            <a:ext cx="2820290" cy="34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for VSCode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99003" y="3702722"/>
            <a:ext cx="3399868" cy="5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C#/.Net lib. for working with msapp files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98646" y="7109621"/>
            <a:ext cx="3399868" cy="5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Power Platform CLI (aka pac) available in your VSCode terminal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5311713" y="8376310"/>
            <a:ext cx="1520680" cy="631675"/>
            <a:chOff x="0" y="0"/>
            <a:chExt cx="400508" cy="1663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30547" y="0"/>
                  </a:moveTo>
                  <a:lnTo>
                    <a:pt x="369962" y="0"/>
                  </a:lnTo>
                  <a:cubicBezTo>
                    <a:pt x="378063" y="0"/>
                    <a:pt x="385833" y="3218"/>
                    <a:pt x="391561" y="8947"/>
                  </a:cubicBezTo>
                  <a:cubicBezTo>
                    <a:pt x="397290" y="14675"/>
                    <a:pt x="400508" y="22445"/>
                    <a:pt x="400508" y="30547"/>
                  </a:cubicBezTo>
                  <a:lnTo>
                    <a:pt x="400508" y="135821"/>
                  </a:lnTo>
                  <a:cubicBezTo>
                    <a:pt x="400508" y="143922"/>
                    <a:pt x="397290" y="151692"/>
                    <a:pt x="391561" y="157420"/>
                  </a:cubicBezTo>
                  <a:cubicBezTo>
                    <a:pt x="385833" y="163149"/>
                    <a:pt x="378063" y="166367"/>
                    <a:pt x="369962" y="166367"/>
                  </a:cubicBezTo>
                  <a:lnTo>
                    <a:pt x="30547" y="166367"/>
                  </a:lnTo>
                  <a:cubicBezTo>
                    <a:pt x="13676" y="166367"/>
                    <a:pt x="0" y="152691"/>
                    <a:pt x="0" y="135821"/>
                  </a:cubicBezTo>
                  <a:lnTo>
                    <a:pt x="0" y="30547"/>
                  </a:lnTo>
                  <a:cubicBezTo>
                    <a:pt x="0" y="13676"/>
                    <a:pt x="13676" y="0"/>
                    <a:pt x="30547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5311713" y="8477200"/>
            <a:ext cx="152068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0678" y="-5144460"/>
            <a:ext cx="21096801" cy="19537483"/>
            <a:chOff x="0" y="0"/>
            <a:chExt cx="28129068" cy="26049978"/>
          </a:xfrm>
        </p:grpSpPr>
        <p:sp>
          <p:nvSpPr>
            <p:cNvPr id="3" name="Freeform 3"/>
            <p:cNvSpPr/>
            <p:nvPr/>
          </p:nvSpPr>
          <p:spPr>
            <a:xfrm rot="5400000">
              <a:off x="0" y="0"/>
              <a:ext cx="26049978" cy="26049978"/>
            </a:xfrm>
            <a:custGeom>
              <a:avLst/>
              <a:gdLst/>
              <a:ahLst/>
              <a:cxnLst/>
              <a:rect l="l" t="t" r="r" b="b"/>
              <a:pathLst>
                <a:path w="26049978" h="26049978">
                  <a:moveTo>
                    <a:pt x="0" y="0"/>
                  </a:moveTo>
                  <a:lnTo>
                    <a:pt x="26049978" y="0"/>
                  </a:lnTo>
                  <a:lnTo>
                    <a:pt x="26049978" y="26049978"/>
                  </a:lnTo>
                  <a:lnTo>
                    <a:pt x="0" y="2604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10800000">
              <a:off x="1440904" y="6417485"/>
              <a:ext cx="13969738" cy="12318769"/>
            </a:xfrm>
            <a:custGeom>
              <a:avLst/>
              <a:gdLst/>
              <a:ahLst/>
              <a:cxnLst/>
              <a:rect l="l" t="t" r="r" b="b"/>
              <a:pathLst>
                <a:path w="13969738" h="12318769">
                  <a:moveTo>
                    <a:pt x="0" y="0"/>
                  </a:moveTo>
                  <a:lnTo>
                    <a:pt x="13969738" y="0"/>
                  </a:lnTo>
                  <a:lnTo>
                    <a:pt x="13969738" y="12318769"/>
                  </a:lnTo>
                  <a:lnTo>
                    <a:pt x="0" y="1231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14159330" y="11240606"/>
              <a:ext cx="13969738" cy="12318769"/>
            </a:xfrm>
            <a:custGeom>
              <a:avLst/>
              <a:gdLst/>
              <a:ahLst/>
              <a:cxnLst/>
              <a:rect l="l" t="t" r="r" b="b"/>
              <a:pathLst>
                <a:path w="13969738" h="12318769">
                  <a:moveTo>
                    <a:pt x="0" y="0"/>
                  </a:moveTo>
                  <a:lnTo>
                    <a:pt x="13969738" y="0"/>
                  </a:lnTo>
                  <a:lnTo>
                    <a:pt x="13969738" y="12318769"/>
                  </a:lnTo>
                  <a:lnTo>
                    <a:pt x="0" y="1231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7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724400" y="2031170"/>
            <a:ext cx="14287878" cy="8769185"/>
          </a:xfrm>
          <a:custGeom>
            <a:avLst/>
            <a:gdLst/>
            <a:ahLst/>
            <a:cxnLst/>
            <a:rect l="l" t="t" r="r" b="b"/>
            <a:pathLst>
              <a:path w="14287878" h="8769185">
                <a:moveTo>
                  <a:pt x="0" y="0"/>
                </a:moveTo>
                <a:lnTo>
                  <a:pt x="14287878" y="0"/>
                </a:lnTo>
                <a:lnTo>
                  <a:pt x="14287878" y="8769185"/>
                </a:lnTo>
                <a:lnTo>
                  <a:pt x="0" y="876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50520" y="2031170"/>
            <a:ext cx="14287878" cy="8769185"/>
          </a:xfrm>
          <a:custGeom>
            <a:avLst/>
            <a:gdLst/>
            <a:ahLst/>
            <a:cxnLst/>
            <a:rect l="l" t="t" r="r" b="b"/>
            <a:pathLst>
              <a:path w="14287878" h="8769185">
                <a:moveTo>
                  <a:pt x="0" y="0"/>
                </a:moveTo>
                <a:lnTo>
                  <a:pt x="14287878" y="0"/>
                </a:lnTo>
                <a:lnTo>
                  <a:pt x="14287878" y="8769185"/>
                </a:lnTo>
                <a:lnTo>
                  <a:pt x="0" y="876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51560" y="3002280"/>
            <a:ext cx="16207740" cy="6256020"/>
            <a:chOff x="0" y="0"/>
            <a:chExt cx="4268705" cy="16476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68705" cy="1647676"/>
            </a:xfrm>
            <a:custGeom>
              <a:avLst/>
              <a:gdLst/>
              <a:ahLst/>
              <a:cxnLst/>
              <a:rect l="l" t="t" r="r" b="b"/>
              <a:pathLst>
                <a:path w="4268705" h="1647676">
                  <a:moveTo>
                    <a:pt x="6210" y="0"/>
                  </a:moveTo>
                  <a:lnTo>
                    <a:pt x="4262496" y="0"/>
                  </a:lnTo>
                  <a:cubicBezTo>
                    <a:pt x="4264142" y="0"/>
                    <a:pt x="4265722" y="654"/>
                    <a:pt x="4266886" y="1819"/>
                  </a:cubicBezTo>
                  <a:cubicBezTo>
                    <a:pt x="4268051" y="2983"/>
                    <a:pt x="4268705" y="4563"/>
                    <a:pt x="4268705" y="6210"/>
                  </a:cubicBezTo>
                  <a:lnTo>
                    <a:pt x="4268705" y="1641466"/>
                  </a:lnTo>
                  <a:cubicBezTo>
                    <a:pt x="4268705" y="1643113"/>
                    <a:pt x="4268051" y="1644693"/>
                    <a:pt x="4266886" y="1645857"/>
                  </a:cubicBezTo>
                  <a:cubicBezTo>
                    <a:pt x="4265722" y="1647022"/>
                    <a:pt x="4264142" y="1647676"/>
                    <a:pt x="4262496" y="1647676"/>
                  </a:cubicBezTo>
                  <a:lnTo>
                    <a:pt x="6210" y="1647676"/>
                  </a:lnTo>
                  <a:cubicBezTo>
                    <a:pt x="4563" y="1647676"/>
                    <a:pt x="2983" y="1647022"/>
                    <a:pt x="1819" y="1645857"/>
                  </a:cubicBezTo>
                  <a:cubicBezTo>
                    <a:pt x="654" y="1644693"/>
                    <a:pt x="0" y="1643113"/>
                    <a:pt x="0" y="1641466"/>
                  </a:cubicBezTo>
                  <a:lnTo>
                    <a:pt x="0" y="6210"/>
                  </a:lnTo>
                  <a:cubicBezTo>
                    <a:pt x="0" y="4563"/>
                    <a:pt x="654" y="2983"/>
                    <a:pt x="1819" y="1819"/>
                  </a:cubicBezTo>
                  <a:cubicBezTo>
                    <a:pt x="2983" y="654"/>
                    <a:pt x="4563" y="0"/>
                    <a:pt x="621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268705" cy="169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18550" y="4881200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4"/>
                </a:lnTo>
                <a:lnTo>
                  <a:pt x="0" y="377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18550" y="5349334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118550" y="5821403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118550" y="6293471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118550" y="6765540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118550" y="7237609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118550" y="7709677"/>
            <a:ext cx="377655" cy="377655"/>
          </a:xfrm>
          <a:custGeom>
            <a:avLst/>
            <a:gdLst/>
            <a:ahLst/>
            <a:cxnLst/>
            <a:rect l="l" t="t" r="r" b="b"/>
            <a:pathLst>
              <a:path w="377655" h="377655">
                <a:moveTo>
                  <a:pt x="0" y="0"/>
                </a:moveTo>
                <a:lnTo>
                  <a:pt x="377655" y="0"/>
                </a:lnTo>
                <a:lnTo>
                  <a:pt x="377655" y="377655"/>
                </a:lnTo>
                <a:lnTo>
                  <a:pt x="0" y="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2118550" y="4413065"/>
            <a:ext cx="377655" cy="373721"/>
            <a:chOff x="0" y="0"/>
            <a:chExt cx="120415" cy="1191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415" cy="119160"/>
            </a:xfrm>
            <a:custGeom>
              <a:avLst/>
              <a:gdLst/>
              <a:ahLst/>
              <a:cxnLst/>
              <a:rect l="l" t="t" r="r" b="b"/>
              <a:pathLst>
                <a:path w="120415" h="119160">
                  <a:moveTo>
                    <a:pt x="59580" y="0"/>
                  </a:moveTo>
                  <a:lnTo>
                    <a:pt x="60835" y="0"/>
                  </a:lnTo>
                  <a:cubicBezTo>
                    <a:pt x="93740" y="0"/>
                    <a:pt x="120415" y="26675"/>
                    <a:pt x="120415" y="59580"/>
                  </a:cubicBezTo>
                  <a:lnTo>
                    <a:pt x="120415" y="59580"/>
                  </a:lnTo>
                  <a:cubicBezTo>
                    <a:pt x="120415" y="75382"/>
                    <a:pt x="114138" y="90536"/>
                    <a:pt x="102964" y="101710"/>
                  </a:cubicBezTo>
                  <a:cubicBezTo>
                    <a:pt x="91791" y="112883"/>
                    <a:pt x="76636" y="119160"/>
                    <a:pt x="60835" y="119160"/>
                  </a:cubicBezTo>
                  <a:lnTo>
                    <a:pt x="59580" y="119160"/>
                  </a:lnTo>
                  <a:cubicBezTo>
                    <a:pt x="26675" y="119160"/>
                    <a:pt x="0" y="92486"/>
                    <a:pt x="0" y="59580"/>
                  </a:cubicBezTo>
                  <a:lnTo>
                    <a:pt x="0" y="59580"/>
                  </a:lnTo>
                  <a:cubicBezTo>
                    <a:pt x="0" y="26675"/>
                    <a:pt x="26675" y="0"/>
                    <a:pt x="59580" y="0"/>
                  </a:cubicBezTo>
                  <a:close/>
                </a:path>
              </a:pathLst>
            </a:custGeom>
            <a:solidFill>
              <a:srgbClr val="2D5E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0415" cy="166785"/>
            </a:xfrm>
            <a:prstGeom prst="rect">
              <a:avLst/>
            </a:prstGeom>
          </p:spPr>
          <p:txBody>
            <a:bodyPr lIns="41962" tIns="41962" rIns="41962" bIns="41962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185253" y="4513981"/>
            <a:ext cx="244249" cy="171889"/>
          </a:xfrm>
          <a:custGeom>
            <a:avLst/>
            <a:gdLst/>
            <a:ahLst/>
            <a:cxnLst/>
            <a:rect l="l" t="t" r="r" b="b"/>
            <a:pathLst>
              <a:path w="244249" h="171889">
                <a:moveTo>
                  <a:pt x="0" y="0"/>
                </a:moveTo>
                <a:lnTo>
                  <a:pt x="244249" y="0"/>
                </a:lnTo>
                <a:lnTo>
                  <a:pt x="244249" y="171889"/>
                </a:lnTo>
                <a:lnTo>
                  <a:pt x="0" y="171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40605" y="4412122"/>
            <a:ext cx="2982392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Download "legacy" app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40605" y="4884190"/>
            <a:ext cx="11066813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to unpack: </a:t>
            </a:r>
            <a:r>
              <a:rPr lang="en-US" sz="181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pac canvas unpack --msapp YourAppName.msapp --sources DestinyFolder</a:t>
            </a:r>
            <a:r>
              <a:rPr lang="en-US" sz="1817" b="1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40605" y="5347946"/>
            <a:ext cx="3425619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Copy Screen to python dist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40605" y="5824394"/>
            <a:ext cx="2982392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Run Renaming tool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40605" y="6296462"/>
            <a:ext cx="4152814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Use compare tool in VSCODE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40605" y="6769581"/>
            <a:ext cx="5072550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Rename the APP in CanvasManifest.json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40605" y="7240600"/>
            <a:ext cx="9499280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to pack: </a:t>
            </a:r>
            <a:r>
              <a:rPr lang="en-US" sz="181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pac canvas pack --msapp YourAppName.msapp --sources DestinyFolde</a:t>
            </a:r>
            <a:r>
              <a:rPr lang="en-US" sz="1817" b="1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40605" y="7712668"/>
            <a:ext cx="2744145" cy="32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4"/>
              </a:lnSpc>
              <a:spcBef>
                <a:spcPct val="0"/>
              </a:spcBef>
            </a:pPr>
            <a:r>
              <a:rPr lang="en-US" sz="181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Import app in Apps Page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524304" y="3292053"/>
            <a:ext cx="459924" cy="459924"/>
          </a:xfrm>
          <a:custGeom>
            <a:avLst/>
            <a:gdLst/>
            <a:ahLst/>
            <a:cxnLst/>
            <a:rect l="l" t="t" r="r" b="b"/>
            <a:pathLst>
              <a:path w="459924" h="459924">
                <a:moveTo>
                  <a:pt x="0" y="0"/>
                </a:moveTo>
                <a:lnTo>
                  <a:pt x="459923" y="0"/>
                </a:lnTo>
                <a:lnTo>
                  <a:pt x="459923" y="459923"/>
                </a:lnTo>
                <a:lnTo>
                  <a:pt x="0" y="459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76773" y="362369"/>
            <a:ext cx="1668801" cy="1668801"/>
          </a:xfrm>
          <a:custGeom>
            <a:avLst/>
            <a:gdLst/>
            <a:ahLst/>
            <a:cxnLst/>
            <a:rect l="l" t="t" r="r" b="b"/>
            <a:pathLst>
              <a:path w="1668801" h="1668801">
                <a:moveTo>
                  <a:pt x="0" y="0"/>
                </a:moveTo>
                <a:lnTo>
                  <a:pt x="1668801" y="0"/>
                </a:lnTo>
                <a:lnTo>
                  <a:pt x="1668801" y="1668801"/>
                </a:lnTo>
                <a:lnTo>
                  <a:pt x="0" y="1668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244535" y="3382405"/>
            <a:ext cx="4688532" cy="66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🤖Refactoring steps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75896" y="540180"/>
            <a:ext cx="6977703" cy="117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Demonstration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5233586" y="8249604"/>
            <a:ext cx="1520680" cy="631675"/>
            <a:chOff x="0" y="0"/>
            <a:chExt cx="400508" cy="1663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30547" y="0"/>
                  </a:moveTo>
                  <a:lnTo>
                    <a:pt x="369962" y="0"/>
                  </a:lnTo>
                  <a:cubicBezTo>
                    <a:pt x="378063" y="0"/>
                    <a:pt x="385833" y="3218"/>
                    <a:pt x="391561" y="8947"/>
                  </a:cubicBezTo>
                  <a:cubicBezTo>
                    <a:pt x="397290" y="14675"/>
                    <a:pt x="400508" y="22445"/>
                    <a:pt x="400508" y="30547"/>
                  </a:cubicBezTo>
                  <a:lnTo>
                    <a:pt x="400508" y="135821"/>
                  </a:lnTo>
                  <a:cubicBezTo>
                    <a:pt x="400508" y="143922"/>
                    <a:pt x="397290" y="151692"/>
                    <a:pt x="391561" y="157420"/>
                  </a:cubicBezTo>
                  <a:cubicBezTo>
                    <a:pt x="385833" y="163149"/>
                    <a:pt x="378063" y="166367"/>
                    <a:pt x="369962" y="166367"/>
                  </a:cubicBezTo>
                  <a:lnTo>
                    <a:pt x="30547" y="166367"/>
                  </a:lnTo>
                  <a:cubicBezTo>
                    <a:pt x="13676" y="166367"/>
                    <a:pt x="0" y="152691"/>
                    <a:pt x="0" y="135821"/>
                  </a:cubicBezTo>
                  <a:lnTo>
                    <a:pt x="0" y="30547"/>
                  </a:lnTo>
                  <a:cubicBezTo>
                    <a:pt x="0" y="13676"/>
                    <a:pt x="13676" y="0"/>
                    <a:pt x="30547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5233586" y="8350494"/>
            <a:ext cx="152068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080678" y="-514446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48638" y="-260019"/>
            <a:ext cx="19036638" cy="19036638"/>
          </a:xfrm>
          <a:custGeom>
            <a:avLst/>
            <a:gdLst/>
            <a:ahLst/>
            <a:cxnLst/>
            <a:rect l="l" t="t" r="r" b="b"/>
            <a:pathLst>
              <a:path w="19036638" h="19036638">
                <a:moveTo>
                  <a:pt x="0" y="0"/>
                </a:moveTo>
                <a:lnTo>
                  <a:pt x="19036638" y="0"/>
                </a:lnTo>
                <a:lnTo>
                  <a:pt x="19036638" y="19036638"/>
                </a:lnTo>
                <a:lnTo>
                  <a:pt x="0" y="1903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920415">
            <a:off x="-2938481" y="-2823097"/>
            <a:ext cx="13272637" cy="9008802"/>
          </a:xfrm>
          <a:custGeom>
            <a:avLst/>
            <a:gdLst/>
            <a:ahLst/>
            <a:cxnLst/>
            <a:rect l="l" t="t" r="r" b="b"/>
            <a:pathLst>
              <a:path w="13272637" h="9008802">
                <a:moveTo>
                  <a:pt x="0" y="0"/>
                </a:moveTo>
                <a:lnTo>
                  <a:pt x="13272637" y="0"/>
                </a:lnTo>
                <a:lnTo>
                  <a:pt x="13272637" y="9008803"/>
                </a:lnTo>
                <a:lnTo>
                  <a:pt x="0" y="9008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98601" y="1350371"/>
            <a:ext cx="14560699" cy="8936629"/>
          </a:xfrm>
          <a:custGeom>
            <a:avLst/>
            <a:gdLst/>
            <a:ahLst/>
            <a:cxnLst/>
            <a:rect l="l" t="t" r="r" b="b"/>
            <a:pathLst>
              <a:path w="14560699" h="8936629">
                <a:moveTo>
                  <a:pt x="0" y="0"/>
                </a:moveTo>
                <a:lnTo>
                  <a:pt x="14560699" y="0"/>
                </a:lnTo>
                <a:lnTo>
                  <a:pt x="14560699" y="8936629"/>
                </a:lnTo>
                <a:lnTo>
                  <a:pt x="0" y="8936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235137" y="2673944"/>
            <a:ext cx="12899198" cy="5839707"/>
            <a:chOff x="0" y="0"/>
            <a:chExt cx="1942453" cy="8793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2453" cy="879385"/>
            </a:xfrm>
            <a:custGeom>
              <a:avLst/>
              <a:gdLst/>
              <a:ahLst/>
              <a:cxnLst/>
              <a:rect l="l" t="t" r="r" b="b"/>
              <a:pathLst>
                <a:path w="1942453" h="879385">
                  <a:moveTo>
                    <a:pt x="9003" y="0"/>
                  </a:moveTo>
                  <a:lnTo>
                    <a:pt x="1933450" y="0"/>
                  </a:lnTo>
                  <a:cubicBezTo>
                    <a:pt x="1938422" y="0"/>
                    <a:pt x="1942453" y="4031"/>
                    <a:pt x="1942453" y="9003"/>
                  </a:cubicBezTo>
                  <a:lnTo>
                    <a:pt x="1942453" y="870382"/>
                  </a:lnTo>
                  <a:cubicBezTo>
                    <a:pt x="1942453" y="872769"/>
                    <a:pt x="1941504" y="875059"/>
                    <a:pt x="1939816" y="876748"/>
                  </a:cubicBezTo>
                  <a:cubicBezTo>
                    <a:pt x="1938128" y="878436"/>
                    <a:pt x="1935838" y="879385"/>
                    <a:pt x="1933450" y="879385"/>
                  </a:cubicBezTo>
                  <a:lnTo>
                    <a:pt x="9003" y="879385"/>
                  </a:lnTo>
                  <a:cubicBezTo>
                    <a:pt x="4031" y="879385"/>
                    <a:pt x="0" y="875354"/>
                    <a:pt x="0" y="870382"/>
                  </a:cubicBezTo>
                  <a:lnTo>
                    <a:pt x="0" y="9003"/>
                  </a:lnTo>
                  <a:cubicBezTo>
                    <a:pt x="0" y="6615"/>
                    <a:pt x="949" y="4325"/>
                    <a:pt x="2637" y="2637"/>
                  </a:cubicBezTo>
                  <a:cubicBezTo>
                    <a:pt x="4325" y="949"/>
                    <a:pt x="6615" y="0"/>
                    <a:pt x="900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942453" cy="8603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040"/>
                </a:lnSpc>
              </a:pPr>
              <a:r>
                <a:rPr lang="en-US" sz="363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algn="just">
                <a:lnSpc>
                  <a:spcPts val="4928"/>
                </a:lnSpc>
              </a:pPr>
              <a:r>
                <a:rPr lang="en-US" sz="4439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      💡Room to Grow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59805" y="4405207"/>
            <a:ext cx="8656517" cy="237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4839"/>
              </a:lnSpc>
              <a:buFont typeface="Arial"/>
              <a:buChar char="•"/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Embedded pack/unpack in a user-friendly C# app or</a:t>
            </a:r>
          </a:p>
          <a:p>
            <a:pPr marL="474975" lvl="1" indent="-237487" algn="l">
              <a:lnSpc>
                <a:spcPts val="4839"/>
              </a:lnSpc>
              <a:buFont typeface="Arial"/>
              <a:buChar char="•"/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Add to your DevOps procedures</a:t>
            </a:r>
          </a:p>
          <a:p>
            <a:pPr marL="474975" lvl="1" indent="-237487" algn="l">
              <a:lnSpc>
                <a:spcPts val="4839"/>
              </a:lnSpc>
              <a:buFont typeface="Arial"/>
              <a:buChar char="•"/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Use LLM’s?</a:t>
            </a:r>
          </a:p>
          <a:p>
            <a:pPr marL="474975" lvl="1" indent="-237487" algn="l">
              <a:lnSpc>
                <a:spcPts val="4839"/>
              </a:lnSpc>
              <a:buFont typeface="Arial"/>
              <a:buChar char="•"/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Perhaps deepest refactoring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05104" y="3032973"/>
            <a:ext cx="459924" cy="459924"/>
          </a:xfrm>
          <a:custGeom>
            <a:avLst/>
            <a:gdLst/>
            <a:ahLst/>
            <a:cxnLst/>
            <a:rect l="l" t="t" r="r" b="b"/>
            <a:pathLst>
              <a:path w="459924" h="459924">
                <a:moveTo>
                  <a:pt x="0" y="0"/>
                </a:moveTo>
                <a:lnTo>
                  <a:pt x="459923" y="0"/>
                </a:lnTo>
                <a:lnTo>
                  <a:pt x="459923" y="459923"/>
                </a:lnTo>
                <a:lnTo>
                  <a:pt x="0" y="459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014386" y="7405874"/>
            <a:ext cx="1520680" cy="631675"/>
            <a:chOff x="0" y="0"/>
            <a:chExt cx="400508" cy="1663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0508" cy="166367"/>
            </a:xfrm>
            <a:custGeom>
              <a:avLst/>
              <a:gdLst/>
              <a:ahLst/>
              <a:cxnLst/>
              <a:rect l="l" t="t" r="r" b="b"/>
              <a:pathLst>
                <a:path w="400508" h="166367">
                  <a:moveTo>
                    <a:pt x="30547" y="0"/>
                  </a:moveTo>
                  <a:lnTo>
                    <a:pt x="369962" y="0"/>
                  </a:lnTo>
                  <a:cubicBezTo>
                    <a:pt x="378063" y="0"/>
                    <a:pt x="385833" y="3218"/>
                    <a:pt x="391561" y="8947"/>
                  </a:cubicBezTo>
                  <a:cubicBezTo>
                    <a:pt x="397290" y="14675"/>
                    <a:pt x="400508" y="22445"/>
                    <a:pt x="400508" y="30547"/>
                  </a:cubicBezTo>
                  <a:lnTo>
                    <a:pt x="400508" y="135821"/>
                  </a:lnTo>
                  <a:cubicBezTo>
                    <a:pt x="400508" y="143922"/>
                    <a:pt x="397290" y="151692"/>
                    <a:pt x="391561" y="157420"/>
                  </a:cubicBezTo>
                  <a:cubicBezTo>
                    <a:pt x="385833" y="163149"/>
                    <a:pt x="378063" y="166367"/>
                    <a:pt x="369962" y="166367"/>
                  </a:cubicBezTo>
                  <a:lnTo>
                    <a:pt x="30547" y="166367"/>
                  </a:lnTo>
                  <a:cubicBezTo>
                    <a:pt x="13676" y="166367"/>
                    <a:pt x="0" y="152691"/>
                    <a:pt x="0" y="135821"/>
                  </a:cubicBezTo>
                  <a:lnTo>
                    <a:pt x="0" y="30547"/>
                  </a:lnTo>
                  <a:cubicBezTo>
                    <a:pt x="0" y="13676"/>
                    <a:pt x="13676" y="0"/>
                    <a:pt x="30547" y="0"/>
                  </a:cubicBezTo>
                  <a:close/>
                </a:path>
              </a:pathLst>
            </a:custGeom>
            <a:solidFill>
              <a:srgbClr val="907E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00508" cy="213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14386" y="7506764"/>
            <a:ext cx="1520680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4130" y="-7098694"/>
            <a:ext cx="22856971" cy="19407646"/>
          </a:xfrm>
          <a:custGeom>
            <a:avLst/>
            <a:gdLst/>
            <a:ahLst/>
            <a:cxnLst/>
            <a:rect l="l" t="t" r="r" b="b"/>
            <a:pathLst>
              <a:path w="22856971" h="19407646">
                <a:moveTo>
                  <a:pt x="0" y="0"/>
                </a:moveTo>
                <a:lnTo>
                  <a:pt x="22856971" y="0"/>
                </a:lnTo>
                <a:lnTo>
                  <a:pt x="22856971" y="19407646"/>
                </a:lnTo>
                <a:lnTo>
                  <a:pt x="0" y="19407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1080678" y="-5144460"/>
            <a:ext cx="19537483" cy="19537483"/>
          </a:xfrm>
          <a:custGeom>
            <a:avLst/>
            <a:gdLst/>
            <a:ahLst/>
            <a:cxnLst/>
            <a:rect l="l" t="t" r="r" b="b"/>
            <a:pathLst>
              <a:path w="19537483" h="19537483">
                <a:moveTo>
                  <a:pt x="0" y="0"/>
                </a:moveTo>
                <a:lnTo>
                  <a:pt x="19537483" y="0"/>
                </a:lnTo>
                <a:lnTo>
                  <a:pt x="19537483" y="19537483"/>
                </a:lnTo>
                <a:lnTo>
                  <a:pt x="0" y="19537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30058" y="5966512"/>
            <a:ext cx="3329242" cy="3291788"/>
          </a:xfrm>
          <a:custGeom>
            <a:avLst/>
            <a:gdLst/>
            <a:ahLst/>
            <a:cxnLst/>
            <a:rect l="l" t="t" r="r" b="b"/>
            <a:pathLst>
              <a:path w="3329242" h="3291788">
                <a:moveTo>
                  <a:pt x="0" y="0"/>
                </a:moveTo>
                <a:lnTo>
                  <a:pt x="3329242" y="0"/>
                </a:lnTo>
                <a:lnTo>
                  <a:pt x="3329242" y="3291788"/>
                </a:lnTo>
                <a:lnTo>
                  <a:pt x="0" y="3291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32979" y="5143500"/>
            <a:ext cx="1449471" cy="1467819"/>
          </a:xfrm>
          <a:custGeom>
            <a:avLst/>
            <a:gdLst/>
            <a:ahLst/>
            <a:cxnLst/>
            <a:rect l="l" t="t" r="r" b="b"/>
            <a:pathLst>
              <a:path w="1449471" h="1467819">
                <a:moveTo>
                  <a:pt x="0" y="0"/>
                </a:moveTo>
                <a:lnTo>
                  <a:pt x="1449471" y="0"/>
                </a:lnTo>
                <a:lnTo>
                  <a:pt x="1449471" y="1467819"/>
                </a:lnTo>
                <a:lnTo>
                  <a:pt x="0" y="146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72108"/>
            <a:ext cx="3996664" cy="11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Thanks!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6982131"/>
            <a:ext cx="668984" cy="668984"/>
          </a:xfrm>
          <a:custGeom>
            <a:avLst/>
            <a:gdLst/>
            <a:ahLst/>
            <a:cxnLst/>
            <a:rect l="l" t="t" r="r" b="b"/>
            <a:pathLst>
              <a:path w="668984" h="668984">
                <a:moveTo>
                  <a:pt x="0" y="0"/>
                </a:moveTo>
                <a:lnTo>
                  <a:pt x="668984" y="0"/>
                </a:lnTo>
                <a:lnTo>
                  <a:pt x="668984" y="668983"/>
                </a:lnTo>
                <a:lnTo>
                  <a:pt x="0" y="668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759371"/>
            <a:ext cx="668984" cy="668984"/>
          </a:xfrm>
          <a:custGeom>
            <a:avLst/>
            <a:gdLst/>
            <a:ahLst/>
            <a:cxnLst/>
            <a:rect l="l" t="t" r="r" b="b"/>
            <a:pathLst>
              <a:path w="668984" h="668984">
                <a:moveTo>
                  <a:pt x="0" y="0"/>
                </a:moveTo>
                <a:lnTo>
                  <a:pt x="668984" y="0"/>
                </a:lnTo>
                <a:lnTo>
                  <a:pt x="668984" y="668983"/>
                </a:lnTo>
                <a:lnTo>
                  <a:pt x="0" y="668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1722" y="8533129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40" h="662940">
                <a:moveTo>
                  <a:pt x="0" y="0"/>
                </a:moveTo>
                <a:lnTo>
                  <a:pt x="662940" y="0"/>
                </a:lnTo>
                <a:lnTo>
                  <a:pt x="662940" y="662940"/>
                </a:lnTo>
                <a:lnTo>
                  <a:pt x="0" y="662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88895" y="7101675"/>
            <a:ext cx="4714406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linkedin.com/in/jean-paul-dosher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8895" y="7878915"/>
            <a:ext cx="3458766" cy="38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medium.com/@jean.dosher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8895" y="8485504"/>
            <a:ext cx="3730972" cy="77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jean.dosher@nexergroup.com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jpdosher@hotmail.com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51600" y="2577813"/>
            <a:ext cx="5784800" cy="11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Keep in </a:t>
            </a:r>
            <a:r>
              <a:rPr lang="en-US" sz="6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Touch</a:t>
            </a:r>
            <a:r>
              <a:rPr lang="en-US" sz="6799" b="1">
                <a:solidFill>
                  <a:srgbClr val="737373"/>
                </a:solidFill>
                <a:latin typeface="Roboto Bold"/>
                <a:ea typeface="Roboto Bold"/>
                <a:cs typeface="Roboto Bold"/>
                <a:sym typeface="Roboto Bold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784</Words>
  <Application>Microsoft Office PowerPoint</Application>
  <PresentationFormat>Personalizar</PresentationFormat>
  <Paragraphs>85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Roboto Condensed</vt:lpstr>
      <vt:lpstr>Roboto</vt:lpstr>
      <vt:lpstr>Roboto Slab Bold</vt:lpstr>
      <vt:lpstr>Arial</vt:lpstr>
      <vt:lpstr>Calibri</vt:lpstr>
      <vt:lpstr>Roboto Bold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YAML - PRESENTATION</dc:title>
  <dc:creator>Jean Paul Dosher</dc:creator>
  <cp:lastModifiedBy>Jean Dosher</cp:lastModifiedBy>
  <cp:revision>9</cp:revision>
  <dcterms:created xsi:type="dcterms:W3CDTF">2006-08-16T00:00:00Z</dcterms:created>
  <dcterms:modified xsi:type="dcterms:W3CDTF">2024-11-20T10:56:35Z</dcterms:modified>
  <dc:identifier>DAGUn_VM0XA</dc:identifier>
</cp:coreProperties>
</file>